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2"/>
  </p:notesMasterIdLst>
  <p:sldIdLst>
    <p:sldId id="298" r:id="rId2"/>
    <p:sldId id="257" r:id="rId3"/>
    <p:sldId id="263" r:id="rId4"/>
    <p:sldId id="303" r:id="rId5"/>
    <p:sldId id="317" r:id="rId6"/>
    <p:sldId id="301" r:id="rId7"/>
    <p:sldId id="300" r:id="rId8"/>
    <p:sldId id="318" r:id="rId9"/>
    <p:sldId id="315" r:id="rId10"/>
    <p:sldId id="292" r:id="rId11"/>
    <p:sldId id="316" r:id="rId12"/>
    <p:sldId id="305" r:id="rId13"/>
    <p:sldId id="306" r:id="rId14"/>
    <p:sldId id="288" r:id="rId15"/>
    <p:sldId id="319" r:id="rId16"/>
    <p:sldId id="321" r:id="rId17"/>
    <p:sldId id="291" r:id="rId18"/>
    <p:sldId id="307" r:id="rId19"/>
    <p:sldId id="264" r:id="rId20"/>
    <p:sldId id="30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5" autoAdjust="0"/>
    <p:restoredTop sz="94660"/>
  </p:normalViewPr>
  <p:slideViewPr>
    <p:cSldViewPr snapToGrid="0">
      <p:cViewPr varScale="1">
        <p:scale>
          <a:sx n="62" d="100"/>
          <a:sy n="62"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FE33C-1FBF-4DBD-AA40-F7A7004127FF}"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C9FC2-42BD-4F40-BF05-F791C5AB61E3}" type="slidenum">
              <a:rPr lang="en-US" smtClean="0"/>
              <a:t>‹#›</a:t>
            </a:fld>
            <a:endParaRPr lang="en-US"/>
          </a:p>
        </p:txBody>
      </p:sp>
    </p:spTree>
    <p:extLst>
      <p:ext uri="{BB962C8B-B14F-4D97-AF65-F5344CB8AC3E}">
        <p14:creationId xmlns:p14="http://schemas.microsoft.com/office/powerpoint/2010/main" val="185465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51052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91455-B30C-448D-99CF-151C97E86C2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68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325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862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632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4661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3789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5156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568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866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3824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397000" y="845500"/>
            <a:ext cx="9328800" cy="954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567"/>
            <a:ext cx="9328800" cy="25627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0" name="Shape 160"/>
          <p:cNvSpPr/>
          <p:nvPr/>
        </p:nvSpPr>
        <p:spPr>
          <a:xfrm>
            <a:off x="-38099" y="5929034"/>
            <a:ext cx="12255500" cy="949969"/>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1" name="Shape 161"/>
          <p:cNvSpPr/>
          <p:nvPr/>
        </p:nvSpPr>
        <p:spPr>
          <a:xfrm>
            <a:off x="-38099" y="6104148"/>
            <a:ext cx="12255500" cy="779251"/>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2" name="Shape 162"/>
          <p:cNvSpPr/>
          <p:nvPr/>
        </p:nvSpPr>
        <p:spPr>
          <a:xfrm rot="8100000">
            <a:off x="2463973" y="5670624"/>
            <a:ext cx="163483" cy="163483"/>
          </a:xfrm>
          <a:prstGeom prst="teardrop">
            <a:avLst>
              <a:gd name="adj" fmla="val 100000"/>
            </a:avLst>
          </a:prstGeom>
          <a:solidFill>
            <a:srgbClr val="AFF000"/>
          </a:solidFill>
          <a:ln>
            <a:noFill/>
          </a:ln>
        </p:spPr>
        <p:txBody>
          <a:bodyPr lIns="121900" tIns="121900" rIns="121900" bIns="121900" anchor="ctr" anchorCtr="0">
            <a:noAutofit/>
          </a:bodyPr>
          <a:lstStyle/>
          <a:p>
            <a:pPr lvl="0">
              <a:spcBef>
                <a:spcPts val="0"/>
              </a:spcBef>
              <a:buNone/>
            </a:pPr>
            <a:endParaRPr sz="2400" dirty="0"/>
          </a:p>
        </p:txBody>
      </p:sp>
      <p:sp>
        <p:nvSpPr>
          <p:cNvPr id="163" name="Shape 163"/>
          <p:cNvSpPr/>
          <p:nvPr/>
        </p:nvSpPr>
        <p:spPr>
          <a:xfrm rot="8100000">
            <a:off x="8051973" y="6049091"/>
            <a:ext cx="163483" cy="16348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dirty="0"/>
          </a:p>
        </p:txBody>
      </p:sp>
      <p:sp>
        <p:nvSpPr>
          <p:cNvPr id="164" name="Shape 164"/>
          <p:cNvSpPr/>
          <p:nvPr/>
        </p:nvSpPr>
        <p:spPr>
          <a:xfrm rot="8100000">
            <a:off x="9575973" y="6093557"/>
            <a:ext cx="163483" cy="163483"/>
          </a:xfrm>
          <a:prstGeom prst="teardrop">
            <a:avLst>
              <a:gd name="adj" fmla="val 100000"/>
            </a:avLst>
          </a:prstGeom>
          <a:solidFill>
            <a:srgbClr val="00CEF6"/>
          </a:solidFill>
          <a:ln>
            <a:noFill/>
          </a:ln>
        </p:spPr>
        <p:txBody>
          <a:bodyPr lIns="121900" tIns="121900" rIns="121900" bIns="121900" anchor="ctr" anchorCtr="0">
            <a:noAutofit/>
          </a:bodyPr>
          <a:lstStyle/>
          <a:p>
            <a:pPr lvl="0">
              <a:spcBef>
                <a:spcPts val="0"/>
              </a:spcBef>
              <a:buNone/>
            </a:pPr>
            <a:endParaRPr sz="2400" dirty="0"/>
          </a:p>
        </p:txBody>
      </p:sp>
      <p:grpSp>
        <p:nvGrpSpPr>
          <p:cNvPr id="165" name="Shape 165"/>
          <p:cNvGrpSpPr/>
          <p:nvPr/>
        </p:nvGrpSpPr>
        <p:grpSpPr>
          <a:xfrm>
            <a:off x="-12700" y="5949967"/>
            <a:ext cx="12223767" cy="793733"/>
            <a:chOff x="-9525" y="4462475"/>
            <a:chExt cx="9167825" cy="595300"/>
          </a:xfrm>
        </p:grpSpPr>
        <p:sp>
          <p:nvSpPr>
            <p:cNvPr id="166" name="Shape 166"/>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167" name="Shape 167"/>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168" name="Shape 168"/>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169" name="Shape 169"/>
          <p:cNvGrpSpPr/>
          <p:nvPr/>
        </p:nvGrpSpPr>
        <p:grpSpPr>
          <a:xfrm>
            <a:off x="-57116" y="5924650"/>
            <a:ext cx="12306099" cy="857049"/>
            <a:chOff x="-42837" y="4443487"/>
            <a:chExt cx="9229574" cy="642787"/>
          </a:xfrm>
        </p:grpSpPr>
        <p:sp>
          <p:nvSpPr>
            <p:cNvPr id="170" name="Shape 170"/>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1" name="Shape 171"/>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2" name="Shape 172"/>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3" name="Shape 173"/>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4" name="Shape 174"/>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5" name="Shape 175"/>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6" name="Shape 176"/>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7" name="Shape 177"/>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8" name="Shape 178"/>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79" name="Shape 179"/>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0" name="Shape 180"/>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1" name="Shape 181"/>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2" name="Shape 182"/>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3" name="Shape 183"/>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4" name="Shape 184"/>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5" name="Shape 185"/>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6" name="Shape 186"/>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7" name="Shape 187"/>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8" name="Shape 188"/>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89" name="Shape 189"/>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90" name="Shape 190"/>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91" name="Shape 191"/>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92" name="Shape 192"/>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93" name="Shape 193"/>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sp>
          <p:nvSpPr>
            <p:cNvPr id="194" name="Shape 194"/>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sz="2400" dirty="0"/>
            </a:p>
          </p:txBody>
        </p:sp>
      </p:grpSp>
      <p:sp>
        <p:nvSpPr>
          <p:cNvPr id="195" name="Shape 195"/>
          <p:cNvSpPr/>
          <p:nvPr/>
        </p:nvSpPr>
        <p:spPr>
          <a:xfrm>
            <a:off x="3987601" y="6114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dirty="0"/>
          </a:p>
        </p:txBody>
      </p:sp>
      <p:sp>
        <p:nvSpPr>
          <p:cNvPr id="196" name="Shape 196"/>
          <p:cNvSpPr/>
          <p:nvPr/>
        </p:nvSpPr>
        <p:spPr>
          <a:xfrm>
            <a:off x="1447601" y="6495934"/>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dirty="0"/>
          </a:p>
        </p:txBody>
      </p:sp>
      <p:sp>
        <p:nvSpPr>
          <p:cNvPr id="197" name="Shape 197"/>
          <p:cNvSpPr/>
          <p:nvPr/>
        </p:nvSpPr>
        <p:spPr>
          <a:xfrm>
            <a:off x="6527601" y="6021375"/>
            <a:ext cx="152799" cy="152799"/>
          </a:xfrm>
          <a:prstGeom prst="ellipse">
            <a:avLst/>
          </a:prstGeom>
          <a:noFill/>
          <a:ln w="9525" cap="flat" cmpd="sng">
            <a:solidFill>
              <a:srgbClr val="3C78D8"/>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dirty="0"/>
          </a:p>
        </p:txBody>
      </p:sp>
      <p:sp>
        <p:nvSpPr>
          <p:cNvPr id="198" name="Shape 198"/>
          <p:cNvSpPr/>
          <p:nvPr/>
        </p:nvSpPr>
        <p:spPr>
          <a:xfrm rot="8100000">
            <a:off x="11599932" y="5772224"/>
            <a:ext cx="163483" cy="16348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dirty="0"/>
          </a:p>
        </p:txBody>
      </p:sp>
    </p:spTree>
    <p:extLst>
      <p:ext uri="{BB962C8B-B14F-4D97-AF65-F5344CB8AC3E}">
        <p14:creationId xmlns:p14="http://schemas.microsoft.com/office/powerpoint/2010/main" val="338885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072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817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92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29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98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10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049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92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6/26/2019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3755367"/>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708"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emtcs.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9A67-4E8F-4FF0-911E-E137BEC942DA}"/>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BBE8330F-AA69-4EE8-8C6F-CF661584DE34}"/>
              </a:ext>
            </a:extLst>
          </p:cNvPr>
          <p:cNvSpPr>
            <a:spLocks noGrp="1"/>
          </p:cNvSpPr>
          <p:nvPr>
            <p:ph type="subTitle" idx="1"/>
          </p:nvPr>
        </p:nvSpPr>
        <p:spPr>
          <a:xfrm>
            <a:off x="1154955" y="4810517"/>
            <a:ext cx="6623221" cy="861420"/>
          </a:xfrm>
        </p:spPr>
        <p:txBody>
          <a:bodyPr>
            <a:normAutofit/>
          </a:bodyPr>
          <a:lstStyle/>
          <a:p>
            <a:r>
              <a:rPr lang="en-US" b="1" dirty="0"/>
              <a:t>Empowering the World Through Cybersecurity, Secure Clean Energy &amp; IT Intelligence</a:t>
            </a:r>
            <a:endParaRPr lang="en-US" dirty="0"/>
          </a:p>
        </p:txBody>
      </p:sp>
      <p:sp>
        <p:nvSpPr>
          <p:cNvPr id="7" name="TextBox 6">
            <a:extLst>
              <a:ext uri="{FF2B5EF4-FFF2-40B4-BE49-F238E27FC236}">
                <a16:creationId xmlns:a16="http://schemas.microsoft.com/office/drawing/2014/main" id="{5FC74682-7E85-4BC0-B121-753589837181}"/>
              </a:ext>
            </a:extLst>
          </p:cNvPr>
          <p:cNvSpPr txBox="1"/>
          <p:nvPr/>
        </p:nvSpPr>
        <p:spPr>
          <a:xfrm>
            <a:off x="1154955" y="5952215"/>
            <a:ext cx="7883611" cy="369332"/>
          </a:xfrm>
          <a:prstGeom prst="rect">
            <a:avLst/>
          </a:prstGeom>
          <a:noFill/>
        </p:spPr>
        <p:txBody>
          <a:bodyPr wrap="square" rtlCol="0">
            <a:spAutoFit/>
          </a:bodyPr>
          <a:lstStyle/>
          <a:p>
            <a:r>
              <a:rPr lang="en-US" dirty="0"/>
              <a:t>Copyright REM Technology Consulting Services 2019</a:t>
            </a:r>
          </a:p>
        </p:txBody>
      </p:sp>
      <p:pic>
        <p:nvPicPr>
          <p:cNvPr id="10" name="Picture 9">
            <a:extLst>
              <a:ext uri="{FF2B5EF4-FFF2-40B4-BE49-F238E27FC236}">
                <a16:creationId xmlns:a16="http://schemas.microsoft.com/office/drawing/2014/main" id="{8C0924D7-C0AA-4A98-9424-AD5F43326C34}"/>
              </a:ext>
            </a:extLst>
          </p:cNvPr>
          <p:cNvPicPr>
            <a:picLocks noChangeAspect="1"/>
          </p:cNvPicPr>
          <p:nvPr/>
        </p:nvPicPr>
        <p:blipFill>
          <a:blip r:embed="rId3"/>
          <a:stretch>
            <a:fillRect/>
          </a:stretch>
        </p:blipFill>
        <p:spPr>
          <a:xfrm>
            <a:off x="1068721" y="3730027"/>
            <a:ext cx="4170025" cy="695004"/>
          </a:xfrm>
          <a:prstGeom prst="rect">
            <a:avLst/>
          </a:prstGeom>
          <a:noFill/>
        </p:spPr>
      </p:pic>
    </p:spTree>
    <p:extLst>
      <p:ext uri="{BB962C8B-B14F-4D97-AF65-F5344CB8AC3E}">
        <p14:creationId xmlns:p14="http://schemas.microsoft.com/office/powerpoint/2010/main" val="241334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A242E-C8ED-4BDC-BED9-18062720D63B}"/>
              </a:ext>
            </a:extLst>
          </p:cNvPr>
          <p:cNvSpPr>
            <a:spLocks noGrp="1"/>
          </p:cNvSpPr>
          <p:nvPr>
            <p:ph sz="half" idx="1"/>
          </p:nvPr>
        </p:nvSpPr>
        <p:spPr>
          <a:xfrm>
            <a:off x="634099" y="1705534"/>
            <a:ext cx="4852301" cy="4811644"/>
          </a:xfrm>
        </p:spPr>
        <p:txBody>
          <a:bodyPr>
            <a:normAutofit fontScale="77500" lnSpcReduction="20000"/>
          </a:bodyPr>
          <a:lstStyle/>
          <a:p>
            <a:pPr>
              <a:spcAft>
                <a:spcPts val="600"/>
              </a:spcAft>
            </a:pPr>
            <a:r>
              <a:rPr lang="en-US" sz="2100" dirty="0"/>
              <a:t>Built on a High-Performance Computing Appliance</a:t>
            </a:r>
          </a:p>
          <a:p>
            <a:pPr>
              <a:spcAft>
                <a:spcPts val="600"/>
              </a:spcAft>
            </a:pPr>
            <a:r>
              <a:rPr lang="en-US" sz="2100" dirty="0"/>
              <a:t>Driven by Artificial Intelligence &amp; Behavioral Analytics</a:t>
            </a:r>
          </a:p>
          <a:p>
            <a:pPr>
              <a:spcAft>
                <a:spcPts val="600"/>
              </a:spcAft>
            </a:pPr>
            <a:r>
              <a:rPr lang="en-US" sz="2100" dirty="0"/>
              <a:t>True End-to-End System that incorporates Internal Threat Protection</a:t>
            </a:r>
          </a:p>
          <a:p>
            <a:pPr>
              <a:spcAft>
                <a:spcPts val="600"/>
              </a:spcAft>
            </a:pPr>
            <a:r>
              <a:rPr lang="en-US" sz="2100" dirty="0"/>
              <a:t>Compliments existing security systems and platforms:</a:t>
            </a:r>
          </a:p>
          <a:p>
            <a:pPr lvl="1">
              <a:spcAft>
                <a:spcPts val="600"/>
              </a:spcAft>
            </a:pPr>
            <a:r>
              <a:rPr lang="en-US" sz="2100" dirty="0"/>
              <a:t>Integrates with existing firewalls to automatically deploy blocking rules.</a:t>
            </a:r>
          </a:p>
          <a:p>
            <a:pPr lvl="1">
              <a:spcAft>
                <a:spcPts val="600"/>
              </a:spcAft>
            </a:pPr>
            <a:r>
              <a:rPr lang="en-US" sz="2100" dirty="0"/>
              <a:t>Integrates with MS Active Directory to contain compromised accounts.</a:t>
            </a:r>
          </a:p>
          <a:p>
            <a:pPr lvl="1">
              <a:spcAft>
                <a:spcPts val="600"/>
              </a:spcAft>
            </a:pPr>
            <a:r>
              <a:rPr lang="en-US" sz="2100" dirty="0"/>
              <a:t>Additional countermeasures.</a:t>
            </a:r>
          </a:p>
          <a:p>
            <a:pPr lvl="1">
              <a:spcAft>
                <a:spcPts val="600"/>
              </a:spcAft>
            </a:pPr>
            <a:r>
              <a:rPr lang="en-US" sz="2100" dirty="0"/>
              <a:t>Deep inspection of all packets traversing the network.</a:t>
            </a:r>
          </a:p>
          <a:p>
            <a:endParaRPr lang="en-US" dirty="0"/>
          </a:p>
        </p:txBody>
      </p:sp>
      <p:sp>
        <p:nvSpPr>
          <p:cNvPr id="4" name="Content Placeholder 3">
            <a:extLst>
              <a:ext uri="{FF2B5EF4-FFF2-40B4-BE49-F238E27FC236}">
                <a16:creationId xmlns:a16="http://schemas.microsoft.com/office/drawing/2014/main" id="{1218D362-1BAD-461C-9F1A-2EE20D73BEBD}"/>
              </a:ext>
            </a:extLst>
          </p:cNvPr>
          <p:cNvSpPr>
            <a:spLocks noGrp="1"/>
          </p:cNvSpPr>
          <p:nvPr>
            <p:ph sz="half" idx="2"/>
          </p:nvPr>
        </p:nvSpPr>
        <p:spPr>
          <a:xfrm>
            <a:off x="7050892" y="1705534"/>
            <a:ext cx="5141108" cy="5152466"/>
          </a:xfrm>
        </p:spPr>
        <p:txBody>
          <a:bodyPr>
            <a:normAutofit fontScale="77500" lnSpcReduction="20000"/>
          </a:bodyPr>
          <a:lstStyle/>
          <a:p>
            <a:pPr>
              <a:spcAft>
                <a:spcPts val="1200"/>
              </a:spcAft>
            </a:pPr>
            <a:r>
              <a:rPr lang="en-US" sz="2100" dirty="0"/>
              <a:t>Reduce TTD (Time To Detect) from 6 months to 2-15 minutes</a:t>
            </a:r>
          </a:p>
          <a:p>
            <a:pPr>
              <a:spcAft>
                <a:spcPts val="1200"/>
              </a:spcAft>
            </a:pPr>
            <a:r>
              <a:rPr lang="en-US" sz="2100" dirty="0"/>
              <a:t>Reduce TTR (Time To Remediate) from 12 months to 2-15 minutes</a:t>
            </a:r>
          </a:p>
          <a:p>
            <a:pPr>
              <a:spcAft>
                <a:spcPts val="1200"/>
              </a:spcAft>
            </a:pPr>
            <a:r>
              <a:rPr lang="en-US" sz="2100" dirty="0"/>
              <a:t>Detects new forms of malware/Zero Day</a:t>
            </a:r>
          </a:p>
          <a:p>
            <a:pPr>
              <a:spcAft>
                <a:spcPts val="1200"/>
              </a:spcAft>
            </a:pPr>
            <a:r>
              <a:rPr lang="en-US" sz="2100" dirty="0"/>
              <a:t>Predicts potential threats and evolving threats</a:t>
            </a:r>
          </a:p>
          <a:p>
            <a:pPr>
              <a:spcAft>
                <a:spcPts val="1200"/>
              </a:spcAft>
            </a:pPr>
            <a:r>
              <a:rPr lang="en-US" sz="2100" dirty="0"/>
              <a:t>Leverages your existing security investments and resolves 95%+ False Positives day one.</a:t>
            </a:r>
          </a:p>
          <a:p>
            <a:pPr>
              <a:spcAft>
                <a:spcPts val="1200"/>
              </a:spcAft>
            </a:pPr>
            <a:r>
              <a:rPr lang="en-US" sz="2100" dirty="0"/>
              <a:t>Gives your security teams and incident responders time to focus on what’s critical by automatically and autonomously identifying, capturing, containing and destroying malware attacks. Saves 1,000’s of man-hours per year.</a:t>
            </a:r>
          </a:p>
          <a:p>
            <a:pPr>
              <a:spcAft>
                <a:spcPts val="1200"/>
              </a:spcAft>
            </a:pPr>
            <a:r>
              <a:rPr lang="en-US" sz="2100" dirty="0"/>
              <a:t>In EVERY instance that PASS has been deployed, she has found undetected malware that had infected systems for months.</a:t>
            </a:r>
          </a:p>
          <a:p>
            <a:endParaRPr lang="en-US" dirty="0"/>
          </a:p>
        </p:txBody>
      </p:sp>
      <p:sp>
        <p:nvSpPr>
          <p:cNvPr id="5" name="Equals 4">
            <a:extLst>
              <a:ext uri="{FF2B5EF4-FFF2-40B4-BE49-F238E27FC236}">
                <a16:creationId xmlns:a16="http://schemas.microsoft.com/office/drawing/2014/main" id="{079C012B-C416-4221-A4B1-2DE30C90A268}"/>
              </a:ext>
            </a:extLst>
          </p:cNvPr>
          <p:cNvSpPr/>
          <p:nvPr/>
        </p:nvSpPr>
        <p:spPr>
          <a:xfrm>
            <a:off x="5340625" y="3239574"/>
            <a:ext cx="1710267" cy="914400"/>
          </a:xfrm>
          <a:prstGeom prst="mathEqual">
            <a:avLst/>
          </a:prstGeom>
          <a:solidFill>
            <a:schemeClr val="accent1">
              <a:alpha val="8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488843C-B09F-4759-B1A4-7E3880148161}"/>
              </a:ext>
            </a:extLst>
          </p:cNvPr>
          <p:cNvSpPr txBox="1"/>
          <p:nvPr/>
        </p:nvSpPr>
        <p:spPr>
          <a:xfrm>
            <a:off x="1003467" y="687347"/>
            <a:ext cx="3657601" cy="584775"/>
          </a:xfrm>
          <a:prstGeom prst="rect">
            <a:avLst/>
          </a:prstGeom>
          <a:noFill/>
        </p:spPr>
        <p:txBody>
          <a:bodyPr wrap="square" rtlCol="0">
            <a:spAutoFit/>
          </a:bodyPr>
          <a:lstStyle/>
          <a:p>
            <a:r>
              <a:rPr lang="en-US" sz="3200" dirty="0"/>
              <a:t>System Features</a:t>
            </a:r>
          </a:p>
        </p:txBody>
      </p:sp>
      <p:sp>
        <p:nvSpPr>
          <p:cNvPr id="9" name="TextBox 8">
            <a:extLst>
              <a:ext uri="{FF2B5EF4-FFF2-40B4-BE49-F238E27FC236}">
                <a16:creationId xmlns:a16="http://schemas.microsoft.com/office/drawing/2014/main" id="{06B8E1DF-554D-44CF-9966-243ECC608CBB}"/>
              </a:ext>
            </a:extLst>
          </p:cNvPr>
          <p:cNvSpPr txBox="1"/>
          <p:nvPr/>
        </p:nvSpPr>
        <p:spPr>
          <a:xfrm>
            <a:off x="8235213" y="687347"/>
            <a:ext cx="2028304" cy="584775"/>
          </a:xfrm>
          <a:prstGeom prst="rect">
            <a:avLst/>
          </a:prstGeom>
          <a:noFill/>
        </p:spPr>
        <p:txBody>
          <a:bodyPr wrap="square" rtlCol="0">
            <a:spAutoFit/>
          </a:bodyPr>
          <a:lstStyle/>
          <a:p>
            <a:r>
              <a:rPr lang="en-US" sz="3200" dirty="0"/>
              <a:t>Benefits</a:t>
            </a:r>
          </a:p>
        </p:txBody>
      </p:sp>
    </p:spTree>
    <p:extLst>
      <p:ext uri="{BB962C8B-B14F-4D97-AF65-F5344CB8AC3E}">
        <p14:creationId xmlns:p14="http://schemas.microsoft.com/office/powerpoint/2010/main" val="264348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99FC-D829-4C09-AD36-CA246A39D8FF}"/>
              </a:ext>
            </a:extLst>
          </p:cNvPr>
          <p:cNvSpPr>
            <a:spLocks noGrp="1"/>
          </p:cNvSpPr>
          <p:nvPr>
            <p:ph type="title"/>
          </p:nvPr>
        </p:nvSpPr>
        <p:spPr>
          <a:xfrm>
            <a:off x="579609" y="2547525"/>
            <a:ext cx="10160435" cy="1400530"/>
          </a:xfrm>
        </p:spPr>
        <p:txBody>
          <a:bodyPr/>
          <a:lstStyle/>
          <a:p>
            <a:r>
              <a:rPr lang="en-US" sz="4800" dirty="0"/>
              <a:t>Digital Rights Management</a:t>
            </a:r>
          </a:p>
        </p:txBody>
      </p:sp>
    </p:spTree>
    <p:extLst>
      <p:ext uri="{BB962C8B-B14F-4D97-AF65-F5344CB8AC3E}">
        <p14:creationId xmlns:p14="http://schemas.microsoft.com/office/powerpoint/2010/main" val="385137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274638"/>
            <a:ext cx="8944013" cy="626510"/>
          </a:xfrm>
        </p:spPr>
        <p:txBody>
          <a:bodyPr>
            <a:normAutofit fontScale="90000"/>
          </a:bodyPr>
          <a:lstStyle/>
          <a:p>
            <a:r>
              <a:rPr lang="en-US" sz="3600" b="1" dirty="0">
                <a:solidFill>
                  <a:schemeClr val="accent1"/>
                </a:solidFill>
              </a:rPr>
              <a:t>REMTCS Digital Rights Management (DRM)</a:t>
            </a:r>
          </a:p>
        </p:txBody>
      </p:sp>
      <p:sp>
        <p:nvSpPr>
          <p:cNvPr id="3" name="Content Placeholder 2"/>
          <p:cNvSpPr>
            <a:spLocks noGrp="1"/>
          </p:cNvSpPr>
          <p:nvPr>
            <p:ph idx="1"/>
          </p:nvPr>
        </p:nvSpPr>
        <p:spPr>
          <a:xfrm>
            <a:off x="1981200" y="1527659"/>
            <a:ext cx="8229600" cy="4598505"/>
          </a:xfrm>
        </p:spPr>
        <p:txBody>
          <a:bodyPr>
            <a:normAutofit fontScale="92500" lnSpcReduction="20000"/>
          </a:bodyPr>
          <a:lstStyle/>
          <a:p>
            <a:pPr marL="0" indent="0">
              <a:buNone/>
            </a:pPr>
            <a:r>
              <a:rPr lang="en-US" dirty="0"/>
              <a:t>REMTCS DRM Protects Against Piracy and Copyright Infringement</a:t>
            </a:r>
          </a:p>
          <a:p>
            <a:pPr marL="0" indent="0">
              <a:buNone/>
            </a:pPr>
            <a:endParaRPr lang="en-US" dirty="0"/>
          </a:p>
          <a:p>
            <a:r>
              <a:rPr lang="en-US" dirty="0"/>
              <a:t>REMTCS DRM protects files including, but not limited to, video, audiobook, and PDF.</a:t>
            </a:r>
          </a:p>
          <a:p>
            <a:r>
              <a:rPr lang="en-US" dirty="0"/>
              <a:t>Platform Agnostic (Files Work on any Device w/o Software)</a:t>
            </a:r>
          </a:p>
          <a:p>
            <a:r>
              <a:rPr lang="en-US" dirty="0"/>
              <a:t>Videos are Created Uniquely for each Customer Preventing Re-Distribution</a:t>
            </a:r>
          </a:p>
          <a:p>
            <a:r>
              <a:rPr lang="en-US" dirty="0"/>
              <a:t>Files are Locked to a Single Device</a:t>
            </a:r>
          </a:p>
          <a:p>
            <a:r>
              <a:rPr lang="en-US" dirty="0"/>
              <a:t>Files are Encrypted and Signed with a Quantum Resilient Signature During Transit and Decrypted when Payment is Authorized</a:t>
            </a:r>
          </a:p>
          <a:p>
            <a:r>
              <a:rPr lang="en-US" dirty="0"/>
              <a:t>Files are Decrypted a Single Time vs. Constantly with our Competitors</a:t>
            </a:r>
          </a:p>
          <a:p>
            <a:r>
              <a:rPr lang="en-US" dirty="0"/>
              <a:t>Every Download </a:t>
            </a:r>
            <a:r>
              <a:rPr lang="en-US" u="sng" dirty="0"/>
              <a:t>and View</a:t>
            </a:r>
            <a:r>
              <a:rPr lang="en-US" dirty="0"/>
              <a:t> is Logged Presenting an Opportunity for New Revenue Recognition Models</a:t>
            </a:r>
            <a:endParaRPr lang="en-US" sz="2400" dirty="0"/>
          </a:p>
        </p:txBody>
      </p:sp>
      <p:sp>
        <p:nvSpPr>
          <p:cNvPr id="7" name="TextBox 6"/>
          <p:cNvSpPr txBox="1"/>
          <p:nvPr/>
        </p:nvSpPr>
        <p:spPr>
          <a:xfrm>
            <a:off x="1981200" y="901148"/>
            <a:ext cx="8229600" cy="338554"/>
          </a:xfrm>
          <a:prstGeom prst="rect">
            <a:avLst/>
          </a:prstGeom>
          <a:noFill/>
        </p:spPr>
        <p:txBody>
          <a:bodyPr wrap="square" rtlCol="0">
            <a:spAutoFit/>
          </a:bodyPr>
          <a:lstStyle/>
          <a:p>
            <a:pPr algn="ctr"/>
            <a:r>
              <a:rPr lang="en-US" sz="1600" dirty="0"/>
              <a:t>Protection and Controlled Distribution of Commercialized Digital Video Products</a:t>
            </a:r>
          </a:p>
        </p:txBody>
      </p:sp>
    </p:spTree>
    <p:extLst>
      <p:ext uri="{BB962C8B-B14F-4D97-AF65-F5344CB8AC3E}">
        <p14:creationId xmlns:p14="http://schemas.microsoft.com/office/powerpoint/2010/main" val="149588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5F73-DDD1-48DC-B202-F17C52CB4175}"/>
              </a:ext>
            </a:extLst>
          </p:cNvPr>
          <p:cNvSpPr>
            <a:spLocks noGrp="1"/>
          </p:cNvSpPr>
          <p:nvPr>
            <p:ph type="title"/>
          </p:nvPr>
        </p:nvSpPr>
        <p:spPr>
          <a:xfrm>
            <a:off x="346853" y="2728735"/>
            <a:ext cx="9404723" cy="1400530"/>
          </a:xfrm>
        </p:spPr>
        <p:txBody>
          <a:bodyPr/>
          <a:lstStyle/>
          <a:p>
            <a:r>
              <a:rPr lang="en-US" sz="4800" dirty="0"/>
              <a:t>Secure Energy Solutions</a:t>
            </a:r>
          </a:p>
        </p:txBody>
      </p:sp>
    </p:spTree>
    <p:extLst>
      <p:ext uri="{BB962C8B-B14F-4D97-AF65-F5344CB8AC3E}">
        <p14:creationId xmlns:p14="http://schemas.microsoft.com/office/powerpoint/2010/main" val="260282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65580" cy="1400530"/>
          </a:xfrm>
        </p:spPr>
        <p:txBody>
          <a:bodyPr vert="horz" lIns="91440" tIns="45720" rIns="91440" bIns="45720" rtlCol="0" anchor="t">
            <a:normAutofit/>
          </a:bodyPr>
          <a:lstStyle/>
          <a:p>
            <a:r>
              <a:rPr lang="en-US"/>
              <a:t>REMTCS Energy Solutions</a:t>
            </a:r>
          </a:p>
        </p:txBody>
      </p:sp>
      <p:sp>
        <p:nvSpPr>
          <p:cNvPr id="12" name="Freeform: Shape 11">
            <a:extLst>
              <a:ext uri="{FF2B5EF4-FFF2-40B4-BE49-F238E27FC236}">
                <a16:creationId xmlns:a16="http://schemas.microsoft.com/office/drawing/2014/main" id="{7D9681AB-65CF-47E9-9FA3-7B05D634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4" name="Freeform 23">
            <a:extLst>
              <a:ext uri="{FF2B5EF4-FFF2-40B4-BE49-F238E27FC236}">
                <a16:creationId xmlns:a16="http://schemas.microsoft.com/office/drawing/2014/main" id="{8FCA736E-BDE3-4D4D-8D87-E9AE7925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2" descr="A picture containing light, object, showing, indoor&#10;&#10;Description automatically generat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375"/>
          <a:stretch/>
        </p:blipFill>
        <p:spPr bwMode="auto">
          <a:xfrm>
            <a:off x="6094410" y="1277917"/>
            <a:ext cx="5449471" cy="902118"/>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129AA25D-1E7A-4074-BF68-D55A83B81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p:cNvSpPr txBox="1"/>
          <p:nvPr/>
        </p:nvSpPr>
        <p:spPr>
          <a:xfrm>
            <a:off x="646113" y="2052918"/>
            <a:ext cx="4165146" cy="4195481"/>
          </a:xfrm>
          <a:prstGeom prst="rect">
            <a:avLst/>
          </a:prstGeom>
        </p:spPr>
        <p:txBody>
          <a:bodyPr vert="horz" lIns="91440" tIns="45720" rIns="91440" bIns="45720" rtlCol="0">
            <a:normAutofit lnSpcReduction="10000"/>
          </a:bodyPr>
          <a:lstStyle/>
          <a:p>
            <a:pPr>
              <a:lnSpc>
                <a:spcPct val="90000"/>
              </a:lnSpc>
              <a:spcBef>
                <a:spcPts val="1000"/>
              </a:spcBef>
              <a:buClr>
                <a:schemeClr val="bg2">
                  <a:lumMod val="40000"/>
                  <a:lumOff val="60000"/>
                </a:schemeClr>
              </a:buClr>
              <a:buSzPct val="80000"/>
            </a:pPr>
            <a:r>
              <a:rPr lang="en-US" sz="1400" dirty="0">
                <a:latin typeface="+mj-lt"/>
                <a:ea typeface="+mj-ea"/>
                <a:cs typeface="+mj-cs"/>
              </a:rPr>
              <a:t>REMTCS has decades of experience in designing and integrating campus scale energy resiliency solutions.  Our expert engineers will review client's requirements and goals and develop custom solutions that integrate a variety of energy efficient technologies including renewable energy sources and battery energy storage systems. </a:t>
            </a:r>
          </a:p>
          <a:p>
            <a:pPr>
              <a:lnSpc>
                <a:spcPct val="90000"/>
              </a:lnSpc>
              <a:spcBef>
                <a:spcPts val="1000"/>
              </a:spcBef>
              <a:buClr>
                <a:schemeClr val="bg2">
                  <a:lumMod val="40000"/>
                  <a:lumOff val="60000"/>
                </a:schemeClr>
              </a:buClr>
              <a:buSzPct val="80000"/>
            </a:pPr>
            <a:endParaRPr lang="en-US" sz="1400" dirty="0">
              <a:latin typeface="+mj-lt"/>
              <a:ea typeface="+mj-ea"/>
              <a:cs typeface="+mj-cs"/>
            </a:endParaRPr>
          </a:p>
          <a:p>
            <a:pPr>
              <a:lnSpc>
                <a:spcPct val="90000"/>
              </a:lnSpc>
              <a:spcBef>
                <a:spcPts val="1000"/>
              </a:spcBef>
              <a:buClr>
                <a:schemeClr val="bg2">
                  <a:lumMod val="40000"/>
                  <a:lumOff val="60000"/>
                </a:schemeClr>
              </a:buClr>
              <a:buSzPct val="80000"/>
            </a:pPr>
            <a:r>
              <a:rPr lang="en-US" sz="1400" dirty="0">
                <a:latin typeface="+mj-lt"/>
                <a:ea typeface="+mj-ea"/>
                <a:cs typeface="+mj-cs"/>
              </a:rPr>
              <a:t>Benefits Include:</a:t>
            </a: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Decreased reliance on utility power.</a:t>
            </a: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Providing instantaneous back-up power without data loss.</a:t>
            </a: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Resolves electrical spikes, harmonics, and synchronization issues.</a:t>
            </a:r>
          </a:p>
          <a:p>
            <a:pPr marL="285750" indent="-285750">
              <a:lnSpc>
                <a:spcPct val="90000"/>
              </a:lnSpc>
              <a:spcBef>
                <a:spcPts val="1000"/>
              </a:spcBef>
              <a:buClr>
                <a:schemeClr val="bg2">
                  <a:lumMod val="40000"/>
                  <a:lumOff val="60000"/>
                </a:schemeClr>
              </a:buClr>
              <a:buSzPct val="80000"/>
              <a:buFont typeface="Wingdings 3" charset="2"/>
              <a:buChar char=""/>
            </a:pPr>
            <a:r>
              <a:rPr lang="en-US" sz="1400" dirty="0">
                <a:latin typeface="+mj-lt"/>
                <a:ea typeface="+mj-ea"/>
                <a:cs typeface="+mj-cs"/>
              </a:rPr>
              <a:t>Significant cost-savings by reducing utility demand charges and supplying stored power during peak charge times.  Typical cost savings range from 30%-50%.</a:t>
            </a:r>
          </a:p>
          <a:p>
            <a:pPr>
              <a:lnSpc>
                <a:spcPct val="90000"/>
              </a:lnSpc>
              <a:spcBef>
                <a:spcPts val="1000"/>
              </a:spcBef>
              <a:buClr>
                <a:schemeClr val="bg2">
                  <a:lumMod val="40000"/>
                  <a:lumOff val="60000"/>
                </a:schemeClr>
              </a:buClr>
              <a:buSzPct val="80000"/>
              <a:buFont typeface="Wingdings 3" charset="2"/>
              <a:buChar char=""/>
            </a:pPr>
            <a:endParaRPr lang="en-US" sz="1100" dirty="0">
              <a:latin typeface="+mj-lt"/>
              <a:ea typeface="+mj-ea"/>
              <a:cs typeface="+mj-cs"/>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4410" y="3292177"/>
            <a:ext cx="5449471" cy="2670241"/>
          </a:xfrm>
          <a:prstGeom prst="rect">
            <a:avLst/>
          </a:prstGeom>
          <a:effectLst/>
        </p:spPr>
      </p:pic>
    </p:spTree>
    <p:extLst>
      <p:ext uri="{BB962C8B-B14F-4D97-AF65-F5344CB8AC3E}">
        <p14:creationId xmlns:p14="http://schemas.microsoft.com/office/powerpoint/2010/main" val="27501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B842-716E-436B-8EC9-0A82FFAE694F}"/>
              </a:ext>
            </a:extLst>
          </p:cNvPr>
          <p:cNvSpPr>
            <a:spLocks noGrp="1"/>
          </p:cNvSpPr>
          <p:nvPr>
            <p:ph type="title"/>
          </p:nvPr>
        </p:nvSpPr>
        <p:spPr>
          <a:xfrm>
            <a:off x="646111" y="452718"/>
            <a:ext cx="9404723" cy="825666"/>
          </a:xfrm>
        </p:spPr>
        <p:txBody>
          <a:bodyPr/>
          <a:lstStyle/>
          <a:p>
            <a:r>
              <a:rPr lang="en-US" sz="2000" dirty="0"/>
              <a:t>Customizable and scalable battery storage for varying applications across multiple segments including commercial, industrial, utility energy storage and micro grid operations.</a:t>
            </a:r>
          </a:p>
        </p:txBody>
      </p:sp>
      <p:sp>
        <p:nvSpPr>
          <p:cNvPr id="3" name="Text Placeholder 2">
            <a:extLst>
              <a:ext uri="{FF2B5EF4-FFF2-40B4-BE49-F238E27FC236}">
                <a16:creationId xmlns:a16="http://schemas.microsoft.com/office/drawing/2014/main" id="{E458DF83-D291-44A9-852F-E1F7FB05B40C}"/>
              </a:ext>
            </a:extLst>
          </p:cNvPr>
          <p:cNvSpPr>
            <a:spLocks noGrp="1"/>
          </p:cNvSpPr>
          <p:nvPr>
            <p:ph type="body" idx="1"/>
          </p:nvPr>
        </p:nvSpPr>
        <p:spPr>
          <a:xfrm>
            <a:off x="470517" y="1607668"/>
            <a:ext cx="5029134" cy="661340"/>
          </a:xfrm>
        </p:spPr>
        <p:txBody>
          <a:bodyPr/>
          <a:lstStyle/>
          <a:p>
            <a:r>
              <a:rPr lang="en-US" dirty="0"/>
              <a:t>ENERGY STORAGE SYSTEMS (ESS)</a:t>
            </a:r>
          </a:p>
        </p:txBody>
      </p:sp>
      <p:sp>
        <p:nvSpPr>
          <p:cNvPr id="4" name="Content Placeholder 3">
            <a:extLst>
              <a:ext uri="{FF2B5EF4-FFF2-40B4-BE49-F238E27FC236}">
                <a16:creationId xmlns:a16="http://schemas.microsoft.com/office/drawing/2014/main" id="{F7E4039D-A6FC-4EAB-8C52-7B3F76F53BEF}"/>
              </a:ext>
            </a:extLst>
          </p:cNvPr>
          <p:cNvSpPr>
            <a:spLocks noGrp="1"/>
          </p:cNvSpPr>
          <p:nvPr>
            <p:ph sz="half" idx="2"/>
          </p:nvPr>
        </p:nvSpPr>
        <p:spPr>
          <a:xfrm>
            <a:off x="786914" y="2514600"/>
            <a:ext cx="4396339" cy="3741738"/>
          </a:xfrm>
        </p:spPr>
        <p:txBody>
          <a:bodyPr>
            <a:normAutofit/>
          </a:bodyPr>
          <a:lstStyle/>
          <a:p>
            <a:r>
              <a:rPr lang="en-US" dirty="0"/>
              <a:t>REMTCS can design an energy storage system to fit the needs and requirements for varying projects. </a:t>
            </a:r>
          </a:p>
          <a:p>
            <a:r>
              <a:rPr lang="en-US" dirty="0"/>
              <a:t>Using high performance inverters as the building blocks of a system, we can integrate several battery technologies including, but not limited to lithium ion, large format lithium iron, sealed lead acid, and hybrid batteries for smart grid and microgrid applications.</a:t>
            </a:r>
          </a:p>
        </p:txBody>
      </p:sp>
      <p:sp>
        <p:nvSpPr>
          <p:cNvPr id="5" name="Text Placeholder 4">
            <a:extLst>
              <a:ext uri="{FF2B5EF4-FFF2-40B4-BE49-F238E27FC236}">
                <a16:creationId xmlns:a16="http://schemas.microsoft.com/office/drawing/2014/main" id="{3FBFA6E0-947D-479E-B9D3-21BAEB9BE1AA}"/>
              </a:ext>
            </a:extLst>
          </p:cNvPr>
          <p:cNvSpPr>
            <a:spLocks noGrp="1"/>
          </p:cNvSpPr>
          <p:nvPr>
            <p:ph type="body" sz="quarter" idx="3"/>
          </p:nvPr>
        </p:nvSpPr>
        <p:spPr>
          <a:xfrm>
            <a:off x="5761027" y="1938338"/>
            <a:ext cx="5691167" cy="576262"/>
          </a:xfrm>
        </p:spPr>
        <p:txBody>
          <a:bodyPr/>
          <a:lstStyle/>
          <a:p>
            <a:r>
              <a:rPr lang="en-US" dirty="0"/>
              <a:t>ADVANCED CONTROLLER AND ENERGY MANAGEMENT (EMOS)</a:t>
            </a:r>
          </a:p>
        </p:txBody>
      </p:sp>
      <p:sp>
        <p:nvSpPr>
          <p:cNvPr id="6" name="Content Placeholder 5">
            <a:extLst>
              <a:ext uri="{FF2B5EF4-FFF2-40B4-BE49-F238E27FC236}">
                <a16:creationId xmlns:a16="http://schemas.microsoft.com/office/drawing/2014/main" id="{DC113327-7793-4AFB-900E-ACEAB6A6D77C}"/>
              </a:ext>
            </a:extLst>
          </p:cNvPr>
          <p:cNvSpPr>
            <a:spLocks noGrp="1"/>
          </p:cNvSpPr>
          <p:nvPr>
            <p:ph sz="quarter" idx="4"/>
          </p:nvPr>
        </p:nvSpPr>
        <p:spPr>
          <a:xfrm>
            <a:off x="5874058" y="2608059"/>
            <a:ext cx="4637103" cy="3797223"/>
          </a:xfrm>
        </p:spPr>
        <p:txBody>
          <a:bodyPr>
            <a:normAutofit/>
          </a:bodyPr>
          <a:lstStyle/>
          <a:p>
            <a:r>
              <a:rPr lang="en-US" dirty="0"/>
              <a:t>Our EMOS is a high performing and reliable PC-based hardware and software solution. With real-time, web-based monitoring and control, administrators have access to critical operating data of the ESS and microgrid. </a:t>
            </a:r>
          </a:p>
          <a:p>
            <a:r>
              <a:rPr lang="en-US" dirty="0"/>
              <a:t>The EMOS allows for scalability and can aggregate data from multiple stations of an installation offering a single point of control to maximize energy efficiency and reduce utility costs.</a:t>
            </a:r>
          </a:p>
        </p:txBody>
      </p:sp>
    </p:spTree>
    <p:extLst>
      <p:ext uri="{BB962C8B-B14F-4D97-AF65-F5344CB8AC3E}">
        <p14:creationId xmlns:p14="http://schemas.microsoft.com/office/powerpoint/2010/main" val="57193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A310-06B4-43C9-A97D-3CF57E898FD3}"/>
              </a:ext>
            </a:extLst>
          </p:cNvPr>
          <p:cNvSpPr>
            <a:spLocks noGrp="1"/>
          </p:cNvSpPr>
          <p:nvPr>
            <p:ph type="title"/>
          </p:nvPr>
        </p:nvSpPr>
        <p:spPr/>
        <p:txBody>
          <a:bodyPr/>
          <a:lstStyle/>
          <a:p>
            <a:r>
              <a:rPr lang="en-US" b="1" dirty="0"/>
              <a:t>Features incorporated in our module PowerGrid design:</a:t>
            </a:r>
            <a:br>
              <a:rPr lang="en-US" dirty="0"/>
            </a:br>
            <a:endParaRPr lang="en-US" dirty="0"/>
          </a:p>
        </p:txBody>
      </p:sp>
      <p:sp>
        <p:nvSpPr>
          <p:cNvPr id="3" name="Content Placeholder 2">
            <a:extLst>
              <a:ext uri="{FF2B5EF4-FFF2-40B4-BE49-F238E27FC236}">
                <a16:creationId xmlns:a16="http://schemas.microsoft.com/office/drawing/2014/main" id="{9EEE8FAA-7F95-4CE5-949D-7EE1D75C1657}"/>
              </a:ext>
            </a:extLst>
          </p:cNvPr>
          <p:cNvSpPr>
            <a:spLocks noGrp="1"/>
          </p:cNvSpPr>
          <p:nvPr>
            <p:ph idx="1"/>
          </p:nvPr>
        </p:nvSpPr>
        <p:spPr/>
        <p:txBody>
          <a:bodyPr>
            <a:normAutofit fontScale="92500" lnSpcReduction="10000"/>
          </a:bodyPr>
          <a:lstStyle/>
          <a:p>
            <a:pPr lvl="0"/>
            <a:r>
              <a:rPr lang="en-US" dirty="0"/>
              <a:t>High redundancy through independent battery building blocks (all systems are masters – i.e. voltage forming)</a:t>
            </a:r>
          </a:p>
          <a:p>
            <a:pPr lvl="0"/>
            <a:r>
              <a:rPr lang="en-US" dirty="0"/>
              <a:t>Scalable – easily parallelable battery systems without requirement for Master-Slave configuration</a:t>
            </a:r>
          </a:p>
          <a:p>
            <a:pPr lvl="0"/>
            <a:r>
              <a:rPr lang="en-US" dirty="0"/>
              <a:t>Option to add PV, Geothermal, Closed Loop Systems, directly to the DC-link (DC coupled PV) for PV self-consumption or even PV export</a:t>
            </a:r>
          </a:p>
          <a:p>
            <a:pPr lvl="0"/>
            <a:r>
              <a:rPr lang="en-US" dirty="0"/>
              <a:t>Option to add backup generators for extended backup durations</a:t>
            </a:r>
          </a:p>
          <a:p>
            <a:pPr lvl="0"/>
            <a:r>
              <a:rPr lang="en-US" dirty="0"/>
              <a:t>Option to provide demand reduction &amp; peak shaving ancillary services</a:t>
            </a:r>
          </a:p>
          <a:p>
            <a:pPr lvl="0"/>
            <a:r>
              <a:rPr lang="en-US" dirty="0"/>
              <a:t>Fully microgrid capable – allows adding more distributed energy sources to scale to client needs for future considerations</a:t>
            </a:r>
          </a:p>
          <a:p>
            <a:pPr lvl="0"/>
            <a:r>
              <a:rPr lang="en-US" dirty="0"/>
              <a:t>Optional outdoors package - pad installation with thermally managed enclosures </a:t>
            </a:r>
          </a:p>
          <a:p>
            <a:pPr marL="0" indent="0">
              <a:buNone/>
            </a:pPr>
            <a:endParaRPr lang="en-US" dirty="0"/>
          </a:p>
        </p:txBody>
      </p:sp>
    </p:spTree>
    <p:extLst>
      <p:ext uri="{BB962C8B-B14F-4D97-AF65-F5344CB8AC3E}">
        <p14:creationId xmlns:p14="http://schemas.microsoft.com/office/powerpoint/2010/main" val="198098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65580" cy="1400530"/>
          </a:xfrm>
        </p:spPr>
        <p:txBody>
          <a:bodyPr vert="horz" lIns="91440" tIns="45720" rIns="91440" bIns="45720" rtlCol="0">
            <a:normAutofit/>
          </a:bodyPr>
          <a:lstStyle/>
          <a:p>
            <a:r>
              <a:rPr lang="en-US" sz="3900" b="1"/>
              <a:t>REMTCS Secure Energy Solutions</a:t>
            </a:r>
          </a:p>
        </p:txBody>
      </p:sp>
      <p:sp>
        <p:nvSpPr>
          <p:cNvPr id="30" name="Freeform: Shape 29">
            <a:extLst>
              <a:ext uri="{FF2B5EF4-FFF2-40B4-BE49-F238E27FC236}">
                <a16:creationId xmlns:a16="http://schemas.microsoft.com/office/drawing/2014/main" id="{DBAF956B-591A-4461-BB3C-79AA176B0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32"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3" name="Content Placeholder 3">
            <a:extLst>
              <a:ext uri="{FF2B5EF4-FFF2-40B4-BE49-F238E27FC236}">
                <a16:creationId xmlns:a16="http://schemas.microsoft.com/office/drawing/2014/main" id="{5F49ED2A-35D6-43CD-88AF-D4D5270A4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376" y="933679"/>
            <a:ext cx="6561200" cy="3214988"/>
          </a:xfrm>
          <a:prstGeom prst="rect">
            <a:avLst/>
          </a:prstGeom>
          <a:effectLst/>
        </p:spPr>
      </p:pic>
      <p:sp>
        <p:nvSpPr>
          <p:cNvPr id="34" name="Rectangle 33">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96A41802-D3B0-4503-B3D1-E9B92D8E0426}"/>
              </a:ext>
            </a:extLst>
          </p:cNvPr>
          <p:cNvSpPr>
            <a:spLocks noGrp="1"/>
          </p:cNvSpPr>
          <p:nvPr>
            <p:ph idx="1"/>
          </p:nvPr>
        </p:nvSpPr>
        <p:spPr>
          <a:xfrm>
            <a:off x="646113" y="2052918"/>
            <a:ext cx="4165146" cy="4195481"/>
          </a:xfrm>
        </p:spPr>
        <p:txBody>
          <a:bodyPr vert="horz" lIns="91440" tIns="45720" rIns="91440" bIns="45720" rtlCol="0">
            <a:normAutofit lnSpcReduction="10000"/>
          </a:bodyPr>
          <a:lstStyle/>
          <a:p>
            <a:pPr>
              <a:lnSpc>
                <a:spcPct val="90000"/>
              </a:lnSpc>
            </a:pPr>
            <a:r>
              <a:rPr lang="en-US" dirty="0"/>
              <a:t>REMTCS Provides Solutions to Protect Investments in Microgrid Technologies.  </a:t>
            </a:r>
          </a:p>
          <a:p>
            <a:pPr>
              <a:lnSpc>
                <a:spcPct val="90000"/>
              </a:lnSpc>
            </a:pPr>
            <a:endParaRPr lang="en-US" dirty="0"/>
          </a:p>
          <a:p>
            <a:pPr marL="742950" lvl="1" indent="-285750">
              <a:lnSpc>
                <a:spcPct val="90000"/>
              </a:lnSpc>
            </a:pPr>
            <a:r>
              <a:rPr lang="en-US" dirty="0"/>
              <a:t>PASS system tailored to grid applications for the ultimate in control system cybersecurity</a:t>
            </a:r>
          </a:p>
          <a:p>
            <a:pPr marL="742950" lvl="1" indent="-285750">
              <a:lnSpc>
                <a:spcPct val="90000"/>
              </a:lnSpc>
            </a:pPr>
            <a:r>
              <a:rPr lang="en-US" dirty="0"/>
              <a:t>Military grade VPN system that connects grid, components, and SCADA</a:t>
            </a:r>
          </a:p>
          <a:p>
            <a:pPr marL="742950" lvl="1" indent="-285750">
              <a:lnSpc>
                <a:spcPct val="90000"/>
              </a:lnSpc>
            </a:pPr>
            <a:r>
              <a:rPr lang="en-US" dirty="0"/>
              <a:t>Custom designed EMP protection from solar storms, spikes, and man-made events</a:t>
            </a:r>
          </a:p>
        </p:txBody>
      </p:sp>
      <p:pic>
        <p:nvPicPr>
          <p:cNvPr id="5" name="Picture 2" descr="A picture containing light, object, showing, indoor&#10;&#10;Description automatically generat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7375"/>
          <a:stretch/>
        </p:blipFill>
        <p:spPr bwMode="auto">
          <a:xfrm>
            <a:off x="6096000" y="5473262"/>
            <a:ext cx="5449471" cy="902118"/>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Connector 7">
            <a:extLst>
              <a:ext uri="{FF2B5EF4-FFF2-40B4-BE49-F238E27FC236}">
                <a16:creationId xmlns:a16="http://schemas.microsoft.com/office/drawing/2014/main" id="{79A6C6E5-A582-4985-932E-544E3114AB94}"/>
              </a:ext>
            </a:extLst>
          </p:cNvPr>
          <p:cNvSpPr/>
          <p:nvPr/>
        </p:nvSpPr>
        <p:spPr>
          <a:xfrm>
            <a:off x="8517467" y="2286000"/>
            <a:ext cx="1320800" cy="142364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5D24D25-DCEB-4B81-BEC6-AE1FCF2D3199}"/>
              </a:ext>
            </a:extLst>
          </p:cNvPr>
          <p:cNvSpPr/>
          <p:nvPr/>
        </p:nvSpPr>
        <p:spPr>
          <a:xfrm>
            <a:off x="5206798" y="571500"/>
            <a:ext cx="6985201" cy="3709642"/>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BC664C0-C494-49F8-9D4B-CF2A1F69B7EC}"/>
              </a:ext>
            </a:extLst>
          </p:cNvPr>
          <p:cNvSpPr txBox="1"/>
          <p:nvPr/>
        </p:nvSpPr>
        <p:spPr>
          <a:xfrm>
            <a:off x="6434051" y="4507869"/>
            <a:ext cx="4505497" cy="523220"/>
          </a:xfrm>
          <a:prstGeom prst="rect">
            <a:avLst/>
          </a:prstGeom>
          <a:noFill/>
        </p:spPr>
        <p:txBody>
          <a:bodyPr wrap="square" rtlCol="0">
            <a:spAutoFit/>
          </a:bodyPr>
          <a:lstStyle/>
          <a:p>
            <a:r>
              <a:rPr lang="en-US" sz="2800" dirty="0">
                <a:solidFill>
                  <a:schemeClr val="bg1"/>
                </a:solidFill>
              </a:rPr>
              <a:t>PASS Network Protection</a:t>
            </a:r>
          </a:p>
        </p:txBody>
      </p:sp>
    </p:spTree>
    <p:extLst>
      <p:ext uri="{BB962C8B-B14F-4D97-AF65-F5344CB8AC3E}">
        <p14:creationId xmlns:p14="http://schemas.microsoft.com/office/powerpoint/2010/main" val="379815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0002-E762-48BE-8556-46C017D947FB}"/>
              </a:ext>
            </a:extLst>
          </p:cNvPr>
          <p:cNvSpPr>
            <a:spLocks noGrp="1"/>
          </p:cNvSpPr>
          <p:nvPr>
            <p:ph type="title"/>
          </p:nvPr>
        </p:nvSpPr>
        <p:spPr>
          <a:xfrm>
            <a:off x="263726" y="2846783"/>
            <a:ext cx="9404723" cy="1400530"/>
          </a:xfrm>
        </p:spPr>
        <p:txBody>
          <a:bodyPr/>
          <a:lstStyle/>
          <a:p>
            <a:r>
              <a:rPr lang="en-US" sz="4800" dirty="0"/>
              <a:t>Advisory Services</a:t>
            </a:r>
          </a:p>
        </p:txBody>
      </p:sp>
    </p:spTree>
    <p:extLst>
      <p:ext uri="{BB962C8B-B14F-4D97-AF65-F5344CB8AC3E}">
        <p14:creationId xmlns:p14="http://schemas.microsoft.com/office/powerpoint/2010/main" val="19854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A4A8-55C1-4444-9306-CAE1CDAE99D6}"/>
              </a:ext>
            </a:extLst>
          </p:cNvPr>
          <p:cNvSpPr>
            <a:spLocks noGrp="1"/>
          </p:cNvSpPr>
          <p:nvPr>
            <p:ph type="title"/>
          </p:nvPr>
        </p:nvSpPr>
        <p:spPr>
          <a:xfrm>
            <a:off x="646111" y="452718"/>
            <a:ext cx="9279285" cy="1409333"/>
          </a:xfrm>
        </p:spPr>
        <p:txBody>
          <a:bodyPr/>
          <a:lstStyle/>
          <a:p>
            <a:r>
              <a:rPr lang="en-US" sz="2800" dirty="0"/>
              <a:t>REMTCS Government Contractor Advisory Services</a:t>
            </a:r>
            <a:br>
              <a:rPr lang="en-US" sz="1800" dirty="0"/>
            </a:br>
            <a:br>
              <a:rPr lang="en-US" sz="1800" dirty="0"/>
            </a:br>
            <a:r>
              <a:rPr lang="en-US" sz="1800" dirty="0"/>
              <a:t>Assisting businesses of all sizes with establishing or revising security and risk management processes.</a:t>
            </a:r>
            <a:br>
              <a:rPr lang="en-US" dirty="0"/>
            </a:br>
            <a:endParaRPr lang="en-US" dirty="0"/>
          </a:p>
        </p:txBody>
      </p:sp>
      <p:sp>
        <p:nvSpPr>
          <p:cNvPr id="7" name="Rectangle 6">
            <a:extLst>
              <a:ext uri="{FF2B5EF4-FFF2-40B4-BE49-F238E27FC236}">
                <a16:creationId xmlns:a16="http://schemas.microsoft.com/office/drawing/2014/main" id="{13F25D7F-0C47-4E53-AEF7-B1A310094CB7}"/>
              </a:ext>
            </a:extLst>
          </p:cNvPr>
          <p:cNvSpPr/>
          <p:nvPr/>
        </p:nvSpPr>
        <p:spPr>
          <a:xfrm>
            <a:off x="0" y="3189017"/>
            <a:ext cx="4076007" cy="3216265"/>
          </a:xfrm>
          <a:prstGeom prst="rect">
            <a:avLst/>
          </a:prstGeom>
        </p:spPr>
        <p:txBody>
          <a:bodyPr wrap="square">
            <a:spAutoFit/>
          </a:bodyPr>
          <a:lstStyle/>
          <a:p>
            <a:pPr marL="800100" lvl="1" indent="-342900">
              <a:spcAft>
                <a:spcPts val="300"/>
              </a:spcAft>
              <a:buClr>
                <a:schemeClr val="bg2">
                  <a:lumMod val="40000"/>
                  <a:lumOff val="60000"/>
                </a:schemeClr>
              </a:buClr>
              <a:buFont typeface="Wingdings" panose="05000000000000000000" pitchFamily="2" charset="2"/>
              <a:buChar char="Ø"/>
            </a:pPr>
            <a:r>
              <a:rPr lang="en-US" dirty="0"/>
              <a:t>Assessment/Audit of NISPOM (general) and/or NIST 800-53r4 (InfoSec) controls</a:t>
            </a:r>
          </a:p>
          <a:p>
            <a:pPr marL="800100" lvl="1" indent="-342900">
              <a:spcAft>
                <a:spcPts val="300"/>
              </a:spcAft>
              <a:buClr>
                <a:schemeClr val="bg2">
                  <a:lumMod val="40000"/>
                  <a:lumOff val="60000"/>
                </a:schemeClr>
              </a:buClr>
              <a:buFont typeface="Wingdings" panose="05000000000000000000" pitchFamily="2" charset="2"/>
              <a:buChar char="Ø"/>
            </a:pPr>
            <a:r>
              <a:rPr lang="en-US" dirty="0"/>
              <a:t>Development and integration of a FOCI mitigation program</a:t>
            </a:r>
          </a:p>
          <a:p>
            <a:pPr marL="800100" lvl="1" indent="-342900">
              <a:spcAft>
                <a:spcPts val="300"/>
              </a:spcAft>
              <a:buClr>
                <a:schemeClr val="bg2">
                  <a:lumMod val="40000"/>
                  <a:lumOff val="60000"/>
                </a:schemeClr>
              </a:buClr>
              <a:buFont typeface="Wingdings" panose="05000000000000000000" pitchFamily="2" charset="2"/>
              <a:buChar char="Ø"/>
            </a:pPr>
            <a:r>
              <a:rPr lang="en-US" dirty="0"/>
              <a:t>Advisory services for Facility Security Officers (FSO)s in navigating DSS and NISPOM requirements</a:t>
            </a:r>
          </a:p>
        </p:txBody>
      </p:sp>
      <p:sp>
        <p:nvSpPr>
          <p:cNvPr id="11" name="Rectangle 10">
            <a:extLst>
              <a:ext uri="{FF2B5EF4-FFF2-40B4-BE49-F238E27FC236}">
                <a16:creationId xmlns:a16="http://schemas.microsoft.com/office/drawing/2014/main" id="{8CDCCFEF-4A68-4C27-9AE8-6B9E1F46F874}"/>
              </a:ext>
            </a:extLst>
          </p:cNvPr>
          <p:cNvSpPr/>
          <p:nvPr/>
        </p:nvSpPr>
        <p:spPr>
          <a:xfrm>
            <a:off x="3812749" y="3189017"/>
            <a:ext cx="3890357" cy="2662267"/>
          </a:xfrm>
          <a:prstGeom prst="rect">
            <a:avLst/>
          </a:prstGeom>
        </p:spPr>
        <p:txBody>
          <a:bodyPr wrap="square">
            <a:spAutoFit/>
          </a:bodyPr>
          <a:lstStyle/>
          <a:p>
            <a:pPr marL="742950" lvl="1" indent="-285750">
              <a:spcAft>
                <a:spcPts val="300"/>
              </a:spcAft>
              <a:buClr>
                <a:schemeClr val="bg2">
                  <a:lumMod val="40000"/>
                  <a:lumOff val="60000"/>
                </a:schemeClr>
              </a:buClr>
              <a:buFont typeface="Wingdings" panose="05000000000000000000" pitchFamily="2" charset="2"/>
              <a:buChar char="Ø"/>
            </a:pPr>
            <a:r>
              <a:rPr lang="en-US" dirty="0"/>
              <a:t>Assessment/Audit of NIST 800-171 Information Security Controls</a:t>
            </a:r>
          </a:p>
          <a:p>
            <a:pPr marL="742950" lvl="1" indent="-285750">
              <a:spcAft>
                <a:spcPts val="300"/>
              </a:spcAft>
              <a:buClr>
                <a:schemeClr val="bg2">
                  <a:lumMod val="40000"/>
                  <a:lumOff val="60000"/>
                </a:schemeClr>
              </a:buClr>
              <a:buFont typeface="Wingdings" panose="05000000000000000000" pitchFamily="2" charset="2"/>
              <a:buChar char="Ø"/>
            </a:pPr>
            <a:r>
              <a:rPr lang="en-US" dirty="0"/>
              <a:t>Development of DFARS compliant System Security Plans (SSP)</a:t>
            </a:r>
          </a:p>
          <a:p>
            <a:pPr marL="742950" lvl="1" indent="-285750">
              <a:spcAft>
                <a:spcPts val="300"/>
              </a:spcAft>
              <a:buClr>
                <a:schemeClr val="bg2">
                  <a:lumMod val="40000"/>
                  <a:lumOff val="60000"/>
                </a:schemeClr>
              </a:buClr>
              <a:buFont typeface="Wingdings" panose="05000000000000000000" pitchFamily="2" charset="2"/>
              <a:buChar char="Ø"/>
            </a:pPr>
            <a:r>
              <a:rPr lang="en-US" dirty="0"/>
              <a:t>Implementation of InfoSec Controls on Contractor Systems</a:t>
            </a:r>
          </a:p>
        </p:txBody>
      </p:sp>
      <p:sp>
        <p:nvSpPr>
          <p:cNvPr id="12" name="Rectangle 11">
            <a:extLst>
              <a:ext uri="{FF2B5EF4-FFF2-40B4-BE49-F238E27FC236}">
                <a16:creationId xmlns:a16="http://schemas.microsoft.com/office/drawing/2014/main" id="{6CEBDACC-692A-4FCE-A172-B1B67EBE7334}"/>
              </a:ext>
            </a:extLst>
          </p:cNvPr>
          <p:cNvSpPr/>
          <p:nvPr/>
        </p:nvSpPr>
        <p:spPr>
          <a:xfrm>
            <a:off x="7703106" y="3189017"/>
            <a:ext cx="4200719" cy="2108269"/>
          </a:xfrm>
          <a:prstGeom prst="rect">
            <a:avLst/>
          </a:prstGeom>
        </p:spPr>
        <p:txBody>
          <a:bodyPr wrap="square">
            <a:spAutoFit/>
          </a:bodyPr>
          <a:lstStyle/>
          <a:p>
            <a:pPr marL="742950" lvl="1" indent="-285750">
              <a:spcAft>
                <a:spcPts val="300"/>
              </a:spcAft>
              <a:buClr>
                <a:schemeClr val="bg2">
                  <a:lumMod val="40000"/>
                  <a:lumOff val="60000"/>
                </a:schemeClr>
              </a:buClr>
              <a:buFont typeface="Wingdings" panose="05000000000000000000" pitchFamily="2" charset="2"/>
              <a:buChar char="Ø"/>
            </a:pPr>
            <a:r>
              <a:rPr lang="en-US" dirty="0"/>
              <a:t>Assessment / Development of Import/Export Control Program</a:t>
            </a:r>
          </a:p>
          <a:p>
            <a:pPr marL="742950" lvl="1" indent="-285750">
              <a:spcAft>
                <a:spcPts val="300"/>
              </a:spcAft>
              <a:buClr>
                <a:schemeClr val="bg2">
                  <a:lumMod val="40000"/>
                  <a:lumOff val="60000"/>
                </a:schemeClr>
              </a:buClr>
              <a:buFont typeface="Wingdings" panose="05000000000000000000" pitchFamily="2" charset="2"/>
              <a:buChar char="Ø"/>
            </a:pPr>
            <a:r>
              <a:rPr lang="en-US" dirty="0"/>
              <a:t>Development of Technology Control Plans (TCP)</a:t>
            </a:r>
          </a:p>
          <a:p>
            <a:pPr marL="742950" lvl="1" indent="-285750">
              <a:spcAft>
                <a:spcPts val="300"/>
              </a:spcAft>
              <a:buClr>
                <a:schemeClr val="bg2">
                  <a:lumMod val="40000"/>
                  <a:lumOff val="60000"/>
                </a:schemeClr>
              </a:buClr>
              <a:buFont typeface="Wingdings" panose="05000000000000000000" pitchFamily="2" charset="2"/>
              <a:buChar char="Ø"/>
            </a:pPr>
            <a:r>
              <a:rPr lang="en-US" dirty="0"/>
              <a:t>Development of Electronic Communication Plans (ECP)</a:t>
            </a:r>
          </a:p>
        </p:txBody>
      </p:sp>
      <p:sp>
        <p:nvSpPr>
          <p:cNvPr id="13" name="Flowchart: Terminator 12">
            <a:extLst>
              <a:ext uri="{FF2B5EF4-FFF2-40B4-BE49-F238E27FC236}">
                <a16:creationId xmlns:a16="http://schemas.microsoft.com/office/drawing/2014/main" id="{8751BA98-59D6-4ADA-8013-2DD113A5C081}"/>
              </a:ext>
            </a:extLst>
          </p:cNvPr>
          <p:cNvSpPr/>
          <p:nvPr/>
        </p:nvSpPr>
        <p:spPr>
          <a:xfrm>
            <a:off x="774468" y="2387069"/>
            <a:ext cx="2527069" cy="542937"/>
          </a:xfrm>
          <a:prstGeom prst="flowChartTerminator">
            <a:avLst/>
          </a:prstGeom>
          <a:solidFill>
            <a:schemeClr val="accent5">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NISPOM</a:t>
            </a:r>
          </a:p>
        </p:txBody>
      </p:sp>
      <p:sp>
        <p:nvSpPr>
          <p:cNvPr id="14" name="Flowchart: Terminator 13">
            <a:extLst>
              <a:ext uri="{FF2B5EF4-FFF2-40B4-BE49-F238E27FC236}">
                <a16:creationId xmlns:a16="http://schemas.microsoft.com/office/drawing/2014/main" id="{CC3CA658-BBF6-47FB-9FD9-35733453AE68}"/>
              </a:ext>
            </a:extLst>
          </p:cNvPr>
          <p:cNvSpPr/>
          <p:nvPr/>
        </p:nvSpPr>
        <p:spPr>
          <a:xfrm>
            <a:off x="4832465" y="2387069"/>
            <a:ext cx="2527069" cy="542937"/>
          </a:xfrm>
          <a:prstGeom prst="flowChartTerminator">
            <a:avLst/>
          </a:prstGeom>
          <a:solidFill>
            <a:schemeClr val="accent5">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DFARS</a:t>
            </a:r>
          </a:p>
        </p:txBody>
      </p:sp>
      <p:sp>
        <p:nvSpPr>
          <p:cNvPr id="15" name="Flowchart: Terminator 14">
            <a:extLst>
              <a:ext uri="{FF2B5EF4-FFF2-40B4-BE49-F238E27FC236}">
                <a16:creationId xmlns:a16="http://schemas.microsoft.com/office/drawing/2014/main" id="{E3DBC320-A070-4190-A412-614A04B9A94E}"/>
              </a:ext>
            </a:extLst>
          </p:cNvPr>
          <p:cNvSpPr/>
          <p:nvPr/>
        </p:nvSpPr>
        <p:spPr>
          <a:xfrm>
            <a:off x="8890462" y="2395266"/>
            <a:ext cx="2527069" cy="542937"/>
          </a:xfrm>
          <a:prstGeom prst="flowChartTerminator">
            <a:avLst/>
          </a:prstGeom>
          <a:solidFill>
            <a:schemeClr val="accent5">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ITAR/EAR</a:t>
            </a:r>
          </a:p>
        </p:txBody>
      </p:sp>
    </p:spTree>
    <p:extLst>
      <p:ext uri="{BB962C8B-B14F-4D97-AF65-F5344CB8AC3E}">
        <p14:creationId xmlns:p14="http://schemas.microsoft.com/office/powerpoint/2010/main" val="368179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0"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0E3B7B-27CD-42E8-B07D-26B25E23BCEE}"/>
              </a:ext>
            </a:extLst>
          </p:cNvPr>
          <p:cNvSpPr>
            <a:spLocks noGrp="1"/>
          </p:cNvSpPr>
          <p:nvPr>
            <p:ph type="title"/>
          </p:nvPr>
        </p:nvSpPr>
        <p:spPr>
          <a:xfrm>
            <a:off x="94218" y="2156984"/>
            <a:ext cx="4337222" cy="3134011"/>
          </a:xfrm>
        </p:spPr>
        <p:txBody>
          <a:bodyPr>
            <a:normAutofit/>
          </a:bodyPr>
          <a:lstStyle/>
          <a:p>
            <a:pPr algn="r"/>
            <a:r>
              <a:rPr lang="en-US" sz="6000" dirty="0">
                <a:solidFill>
                  <a:srgbClr val="FFFFFF"/>
                </a:solidFill>
              </a:rPr>
              <a:t>About the Company</a:t>
            </a:r>
          </a:p>
        </p:txBody>
      </p:sp>
      <p:sp>
        <p:nvSpPr>
          <p:cNvPr id="3" name="Content Placeholder 2">
            <a:extLst>
              <a:ext uri="{FF2B5EF4-FFF2-40B4-BE49-F238E27FC236}">
                <a16:creationId xmlns:a16="http://schemas.microsoft.com/office/drawing/2014/main" id="{DBE06725-9B7E-4F89-AC9D-731E61C45C74}"/>
              </a:ext>
            </a:extLst>
          </p:cNvPr>
          <p:cNvSpPr>
            <a:spLocks noGrp="1"/>
          </p:cNvSpPr>
          <p:nvPr>
            <p:ph idx="1"/>
          </p:nvPr>
        </p:nvSpPr>
        <p:spPr>
          <a:xfrm>
            <a:off x="5204109" y="1645920"/>
            <a:ext cx="5919503" cy="4470821"/>
          </a:xfrm>
        </p:spPr>
        <p:txBody>
          <a:bodyPr>
            <a:normAutofit/>
          </a:bodyPr>
          <a:lstStyle/>
          <a:p>
            <a:pPr marL="0" indent="0">
              <a:lnSpc>
                <a:spcPct val="90000"/>
              </a:lnSpc>
              <a:buNone/>
            </a:pPr>
            <a:r>
              <a:rPr lang="en-US" sz="1400" dirty="0"/>
              <a:t>REMTCS, Inc. is a leading provider of technology products and services across a broad spectrum of industry verticals.  </a:t>
            </a:r>
          </a:p>
          <a:p>
            <a:pPr marL="0" indent="0">
              <a:lnSpc>
                <a:spcPct val="90000"/>
              </a:lnSpc>
              <a:buNone/>
            </a:pPr>
            <a:endParaRPr lang="en-US" sz="1400" dirty="0"/>
          </a:p>
          <a:p>
            <a:pPr marL="0" indent="0">
              <a:lnSpc>
                <a:spcPct val="90000"/>
              </a:lnSpc>
              <a:buNone/>
            </a:pPr>
            <a:r>
              <a:rPr lang="en-US" sz="1400" dirty="0"/>
              <a:t>REMTCS was founded in 1993 by Richard Malinowski, and includes a team of cybersecurity, software development, and energy sector veterans who share a passion for delivering high quality and cost-effective solutions to our clients.  </a:t>
            </a:r>
          </a:p>
          <a:p>
            <a:pPr marL="0" indent="0">
              <a:lnSpc>
                <a:spcPct val="90000"/>
              </a:lnSpc>
              <a:buNone/>
            </a:pPr>
            <a:r>
              <a:rPr lang="en-US" sz="1400" dirty="0"/>
              <a:t>For over 25 years REMTCS has been implementing successful projects ranging from global infrastructure upgrades, implementing operational risk management systems, to designing and integrating campus scale energy resiliency solutions.  Our global experience includes:</a:t>
            </a:r>
          </a:p>
          <a:p>
            <a:pPr marL="0" indent="0">
              <a:lnSpc>
                <a:spcPct val="90000"/>
              </a:lnSpc>
              <a:buNone/>
            </a:pPr>
            <a:endParaRPr lang="en-US" sz="1400" dirty="0"/>
          </a:p>
          <a:p>
            <a:pPr>
              <a:lnSpc>
                <a:spcPct val="90000"/>
              </a:lnSpc>
              <a:buClr>
                <a:schemeClr val="tx2">
                  <a:lumMod val="40000"/>
                  <a:lumOff val="60000"/>
                </a:schemeClr>
              </a:buClr>
              <a:buFont typeface="Wingdings" panose="05000000000000000000" pitchFamily="2" charset="2"/>
              <a:buChar char="Ø"/>
            </a:pPr>
            <a:r>
              <a:rPr lang="en-US" sz="1400" dirty="0"/>
              <a:t>The design and implementation of 58 trading floors worldwide.</a:t>
            </a:r>
          </a:p>
          <a:p>
            <a:pPr>
              <a:lnSpc>
                <a:spcPct val="90000"/>
              </a:lnSpc>
              <a:buClr>
                <a:schemeClr val="tx2">
                  <a:lumMod val="40000"/>
                  <a:lumOff val="60000"/>
                </a:schemeClr>
              </a:buClr>
              <a:buFont typeface="Wingdings" panose="05000000000000000000" pitchFamily="2" charset="2"/>
              <a:buChar char="Ø"/>
            </a:pPr>
            <a:r>
              <a:rPr lang="en-US" sz="1400" dirty="0"/>
              <a:t>Three of the largest datacenters in the world.</a:t>
            </a:r>
          </a:p>
          <a:p>
            <a:pPr>
              <a:lnSpc>
                <a:spcPct val="90000"/>
              </a:lnSpc>
              <a:buClr>
                <a:schemeClr val="tx2">
                  <a:lumMod val="40000"/>
                  <a:lumOff val="60000"/>
                </a:schemeClr>
              </a:buClr>
              <a:buFont typeface="Wingdings" panose="05000000000000000000" pitchFamily="2" charset="2"/>
              <a:buChar char="Ø"/>
            </a:pPr>
            <a:r>
              <a:rPr lang="en-US" sz="1400" dirty="0"/>
              <a:t>Comprehensive cybersecurity programs for some of the most prominent commercial and defense companies in the market.</a:t>
            </a:r>
          </a:p>
          <a:p>
            <a:pPr>
              <a:lnSpc>
                <a:spcPct val="90000"/>
              </a:lnSpc>
            </a:pPr>
            <a:endParaRPr lang="en-US" sz="1400" dirty="0"/>
          </a:p>
        </p:txBody>
      </p:sp>
    </p:spTree>
    <p:extLst>
      <p:ext uri="{BB962C8B-B14F-4D97-AF65-F5344CB8AC3E}">
        <p14:creationId xmlns:p14="http://schemas.microsoft.com/office/powerpoint/2010/main" val="384282476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6749" y="1997349"/>
            <a:ext cx="4638502" cy="1754326"/>
          </a:xfrm>
          <a:prstGeom prst="rect">
            <a:avLst/>
          </a:prstGeom>
        </p:spPr>
        <p:txBody>
          <a:bodyPr wrap="square">
            <a:spAutoFit/>
          </a:bodyPr>
          <a:lstStyle/>
          <a:p>
            <a:pPr algn="ctr" defTabSz="914400">
              <a:defRPr/>
            </a:pPr>
            <a:endParaRPr lang="en-US" sz="5400" b="1" dirty="0">
              <a:solidFill>
                <a:srgbClr val="4F81BD">
                  <a:lumMod val="75000"/>
                </a:srgbClr>
              </a:solidFill>
              <a:latin typeface="Calibri"/>
            </a:endParaRPr>
          </a:p>
          <a:p>
            <a:pPr algn="ctr" defTabSz="914400">
              <a:defRPr/>
            </a:pPr>
            <a:r>
              <a:rPr lang="en-US" sz="5400" dirty="0">
                <a:latin typeface="Century Gothic" panose="020B0502020202020204" pitchFamily="34" charset="0"/>
              </a:rPr>
              <a:t>THANK YOU</a:t>
            </a:r>
            <a:endParaRPr lang="en-US" sz="5400" dirty="0">
              <a:latin typeface="Calibri"/>
            </a:endParaRPr>
          </a:p>
        </p:txBody>
      </p:sp>
      <p:sp>
        <p:nvSpPr>
          <p:cNvPr id="2" name="TextBox 1"/>
          <p:cNvSpPr txBox="1"/>
          <p:nvPr/>
        </p:nvSpPr>
        <p:spPr>
          <a:xfrm>
            <a:off x="2246313" y="4678492"/>
            <a:ext cx="7600052" cy="1846659"/>
          </a:xfrm>
          <a:prstGeom prst="rect">
            <a:avLst/>
          </a:prstGeom>
          <a:noFill/>
        </p:spPr>
        <p:txBody>
          <a:bodyPr wrap="square" rtlCol="0">
            <a:spAutoFit/>
          </a:bodyPr>
          <a:lstStyle/>
          <a:p>
            <a:pPr algn="ctr"/>
            <a:r>
              <a:rPr lang="en-US" sz="2400" b="1" dirty="0"/>
              <a:t>Contact Us!</a:t>
            </a:r>
          </a:p>
          <a:p>
            <a:r>
              <a:rPr lang="en-US" dirty="0">
                <a:hlinkClick r:id="rId3"/>
              </a:rPr>
              <a:t>www.remtcs.com</a:t>
            </a:r>
            <a:endParaRPr lang="en-US" dirty="0"/>
          </a:p>
          <a:p>
            <a:r>
              <a:rPr lang="en-US" dirty="0"/>
              <a:t>For more information, please contact our Sales Team at:</a:t>
            </a:r>
          </a:p>
          <a:p>
            <a:endParaRPr lang="en-US" dirty="0"/>
          </a:p>
          <a:p>
            <a:r>
              <a:rPr lang="en-US" dirty="0"/>
              <a:t>Email:  sales@remtcs.com</a:t>
            </a:r>
          </a:p>
          <a:p>
            <a:r>
              <a:rPr lang="en-US" dirty="0"/>
              <a:t>Phone:  877-381-9696  Option 2 </a:t>
            </a:r>
          </a:p>
        </p:txBody>
      </p:sp>
      <p:pic>
        <p:nvPicPr>
          <p:cNvPr id="6" name="Picture 5">
            <a:extLst>
              <a:ext uri="{FF2B5EF4-FFF2-40B4-BE49-F238E27FC236}">
                <a16:creationId xmlns:a16="http://schemas.microsoft.com/office/drawing/2014/main" id="{1C067B46-2138-4B0B-AE08-2DC3B76BE609}"/>
              </a:ext>
            </a:extLst>
          </p:cNvPr>
          <p:cNvPicPr>
            <a:picLocks noChangeAspect="1"/>
          </p:cNvPicPr>
          <p:nvPr/>
        </p:nvPicPr>
        <p:blipFill>
          <a:blip r:embed="rId4"/>
          <a:stretch>
            <a:fillRect/>
          </a:stretch>
        </p:blipFill>
        <p:spPr>
          <a:xfrm>
            <a:off x="5939979" y="471438"/>
            <a:ext cx="4170025" cy="695004"/>
          </a:xfrm>
          <a:prstGeom prst="rect">
            <a:avLst/>
          </a:prstGeom>
          <a:noFill/>
        </p:spPr>
      </p:pic>
    </p:spTree>
    <p:extLst>
      <p:ext uri="{BB962C8B-B14F-4D97-AF65-F5344CB8AC3E}">
        <p14:creationId xmlns:p14="http://schemas.microsoft.com/office/powerpoint/2010/main" val="106061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E3C2-ECEC-46B2-ABE3-A3AEE41B6223}"/>
              </a:ext>
            </a:extLst>
          </p:cNvPr>
          <p:cNvSpPr>
            <a:spLocks noGrp="1"/>
          </p:cNvSpPr>
          <p:nvPr>
            <p:ph type="title"/>
          </p:nvPr>
        </p:nvSpPr>
        <p:spPr/>
        <p:txBody>
          <a:bodyPr/>
          <a:lstStyle/>
          <a:p>
            <a:r>
              <a:rPr lang="en-US" dirty="0"/>
              <a:t>What We Do</a:t>
            </a:r>
          </a:p>
        </p:txBody>
      </p:sp>
      <p:sp>
        <p:nvSpPr>
          <p:cNvPr id="3" name="Content Placeholder 2">
            <a:extLst>
              <a:ext uri="{FF2B5EF4-FFF2-40B4-BE49-F238E27FC236}">
                <a16:creationId xmlns:a16="http://schemas.microsoft.com/office/drawing/2014/main" id="{08922575-B162-47BE-984E-D3A3D703D478}"/>
              </a:ext>
            </a:extLst>
          </p:cNvPr>
          <p:cNvSpPr>
            <a:spLocks noGrp="1"/>
          </p:cNvSpPr>
          <p:nvPr>
            <p:ph idx="1"/>
          </p:nvPr>
        </p:nvSpPr>
        <p:spPr>
          <a:xfrm>
            <a:off x="1103312" y="2052918"/>
            <a:ext cx="8946541" cy="4195481"/>
          </a:xfrm>
        </p:spPr>
        <p:txBody>
          <a:bodyPr/>
          <a:lstStyle/>
          <a:p>
            <a:pPr marL="0" indent="0">
              <a:buNone/>
            </a:pPr>
            <a:r>
              <a:rPr lang="en-US" dirty="0"/>
              <a:t>Our success continues today with our core areas of focus:</a:t>
            </a:r>
          </a:p>
          <a:p>
            <a:pPr lvl="0"/>
            <a:r>
              <a:rPr lang="en-US" dirty="0"/>
              <a:t>Cybersecurity products leveraging artificial intelligence and behavioral analysis.</a:t>
            </a:r>
          </a:p>
          <a:p>
            <a:pPr lvl="0"/>
            <a:r>
              <a:rPr lang="en-US" dirty="0"/>
              <a:t>Design and implementation of grid connected and non-wires secure microgrid solutions with integrated cybersecurity and EMP protection.</a:t>
            </a:r>
          </a:p>
          <a:p>
            <a:pPr lvl="0"/>
            <a:r>
              <a:rPr lang="en-US" dirty="0"/>
              <a:t>Advisory services in the areas of cybersecurity, compliance, management, and operational effectiveness.</a:t>
            </a:r>
          </a:p>
          <a:p>
            <a:pPr lvl="0"/>
            <a:r>
              <a:rPr lang="en-US" dirty="0"/>
              <a:t>Quantitative Analytic Modeling for Financial Services.</a:t>
            </a:r>
          </a:p>
          <a:p>
            <a:endParaRPr lang="en-US" dirty="0"/>
          </a:p>
        </p:txBody>
      </p:sp>
    </p:spTree>
    <p:extLst>
      <p:ext uri="{BB962C8B-B14F-4D97-AF65-F5344CB8AC3E}">
        <p14:creationId xmlns:p14="http://schemas.microsoft.com/office/powerpoint/2010/main" val="3625680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99FC-D829-4C09-AD36-CA246A39D8FF}"/>
              </a:ext>
            </a:extLst>
          </p:cNvPr>
          <p:cNvSpPr>
            <a:spLocks noGrp="1"/>
          </p:cNvSpPr>
          <p:nvPr>
            <p:ph type="title"/>
          </p:nvPr>
        </p:nvSpPr>
        <p:spPr>
          <a:xfrm>
            <a:off x="579609" y="2547525"/>
            <a:ext cx="10160435" cy="1400530"/>
          </a:xfrm>
        </p:spPr>
        <p:txBody>
          <a:bodyPr/>
          <a:lstStyle/>
          <a:p>
            <a:r>
              <a:rPr lang="en-US" sz="4800" dirty="0"/>
              <a:t>Cybersecurity</a:t>
            </a:r>
          </a:p>
        </p:txBody>
      </p:sp>
      <p:sp>
        <p:nvSpPr>
          <p:cNvPr id="3" name="TextBox 2">
            <a:extLst>
              <a:ext uri="{FF2B5EF4-FFF2-40B4-BE49-F238E27FC236}">
                <a16:creationId xmlns:a16="http://schemas.microsoft.com/office/drawing/2014/main" id="{111F5947-F719-4F7A-B264-948A42429CC0}"/>
              </a:ext>
            </a:extLst>
          </p:cNvPr>
          <p:cNvSpPr txBox="1"/>
          <p:nvPr/>
        </p:nvSpPr>
        <p:spPr>
          <a:xfrm>
            <a:off x="579609" y="3739896"/>
            <a:ext cx="9646920" cy="2215991"/>
          </a:xfrm>
          <a:prstGeom prst="rect">
            <a:avLst/>
          </a:prstGeom>
          <a:noFill/>
        </p:spPr>
        <p:txBody>
          <a:bodyPr wrap="square" rtlCol="0">
            <a:spAutoFit/>
          </a:bodyPr>
          <a:lstStyle/>
          <a:p>
            <a:r>
              <a:rPr lang="en-US" sz="2400" dirty="0"/>
              <a:t>Distributed Cloud Architectures and on-demand IT have created additional layer of complexity in cybersecurity for todays leaders.  Companies are fumbling with up to 45 diverse security systems to coordinate and manage.  REMTCS has the solution.</a:t>
            </a:r>
          </a:p>
          <a:p>
            <a:endParaRPr lang="en-US" dirty="0"/>
          </a:p>
        </p:txBody>
      </p:sp>
    </p:spTree>
    <p:extLst>
      <p:ext uri="{BB962C8B-B14F-4D97-AF65-F5344CB8AC3E}">
        <p14:creationId xmlns:p14="http://schemas.microsoft.com/office/powerpoint/2010/main" val="358511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C42DE-8AC9-49B4-8231-F57ED4F461AF}"/>
              </a:ext>
            </a:extLst>
          </p:cNvPr>
          <p:cNvSpPr txBox="1"/>
          <p:nvPr/>
        </p:nvSpPr>
        <p:spPr>
          <a:xfrm>
            <a:off x="434975" y="1161485"/>
            <a:ext cx="3543300"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Secure Configuration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206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Engineered to establish baseline technology integration/processes to reduce risk of compromise</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4A99120F-938E-4560-AD79-12437DBD6FC8}"/>
              </a:ext>
            </a:extLst>
          </p:cNvPr>
          <p:cNvSpPr txBox="1"/>
          <p:nvPr/>
        </p:nvSpPr>
        <p:spPr>
          <a:xfrm>
            <a:off x="393700" y="2524354"/>
            <a:ext cx="3340100"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Threat Intrusion and Malware Prevention:​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Implementation of layered cybersecurity approach along with correlating policies to protect against malicious code or content. </a:t>
            </a:r>
          </a:p>
        </p:txBody>
      </p:sp>
      <p:sp>
        <p:nvSpPr>
          <p:cNvPr id="4" name="TextBox 3">
            <a:extLst>
              <a:ext uri="{FF2B5EF4-FFF2-40B4-BE49-F238E27FC236}">
                <a16:creationId xmlns:a16="http://schemas.microsoft.com/office/drawing/2014/main" id="{B2DF994B-AAD1-4DFC-A344-706823722F39}"/>
              </a:ext>
            </a:extLst>
          </p:cNvPr>
          <p:cNvSpPr txBox="1"/>
          <p:nvPr/>
        </p:nvSpPr>
        <p:spPr>
          <a:xfrm>
            <a:off x="393700" y="4659987"/>
            <a:ext cx="3200400"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Network Protection:​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Ensuring your network is not exposed to attackers, including access from partners and customers, onsite or remote locations.</a:t>
            </a:r>
          </a:p>
        </p:txBody>
      </p:sp>
      <p:sp>
        <p:nvSpPr>
          <p:cNvPr id="5" name="Flowchart: Connector 4">
            <a:extLst>
              <a:ext uri="{FF2B5EF4-FFF2-40B4-BE49-F238E27FC236}">
                <a16:creationId xmlns:a16="http://schemas.microsoft.com/office/drawing/2014/main" id="{F3BF2283-2345-44ED-A941-B3A8F95EC528}"/>
              </a:ext>
            </a:extLst>
          </p:cNvPr>
          <p:cNvSpPr/>
          <p:nvPr/>
        </p:nvSpPr>
        <p:spPr>
          <a:xfrm>
            <a:off x="4435478" y="2163051"/>
            <a:ext cx="3174998" cy="27045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Flowchart: Connector 5">
            <a:extLst>
              <a:ext uri="{FF2B5EF4-FFF2-40B4-BE49-F238E27FC236}">
                <a16:creationId xmlns:a16="http://schemas.microsoft.com/office/drawing/2014/main" id="{47AA8213-07B2-4984-A95A-E0C5CD5E4E59}"/>
              </a:ext>
            </a:extLst>
          </p:cNvPr>
          <p:cNvSpPr/>
          <p:nvPr/>
        </p:nvSpPr>
        <p:spPr>
          <a:xfrm>
            <a:off x="5000623" y="1469737"/>
            <a:ext cx="2190753" cy="179673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Determine Risk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Threshold</a:t>
            </a:r>
          </a:p>
        </p:txBody>
      </p:sp>
      <p:sp>
        <p:nvSpPr>
          <p:cNvPr id="7" name="Flowchart: Connector 6">
            <a:extLst>
              <a:ext uri="{FF2B5EF4-FFF2-40B4-BE49-F238E27FC236}">
                <a16:creationId xmlns:a16="http://schemas.microsoft.com/office/drawing/2014/main" id="{44D2A65D-0E67-4E8D-B809-33E98337FDBB}"/>
              </a:ext>
            </a:extLst>
          </p:cNvPr>
          <p:cNvSpPr/>
          <p:nvPr/>
        </p:nvSpPr>
        <p:spPr>
          <a:xfrm>
            <a:off x="3832233" y="3515333"/>
            <a:ext cx="2071676" cy="179673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Implement Strategies &amp; Policies</a:t>
            </a:r>
          </a:p>
        </p:txBody>
      </p:sp>
      <p:sp>
        <p:nvSpPr>
          <p:cNvPr id="8" name="Flowchart: Connector 7">
            <a:extLst>
              <a:ext uri="{FF2B5EF4-FFF2-40B4-BE49-F238E27FC236}">
                <a16:creationId xmlns:a16="http://schemas.microsoft.com/office/drawing/2014/main" id="{173385CA-F02E-419A-B0F3-B82B0EDFA30D}"/>
              </a:ext>
            </a:extLst>
          </p:cNvPr>
          <p:cNvSpPr/>
          <p:nvPr/>
        </p:nvSpPr>
        <p:spPr>
          <a:xfrm>
            <a:off x="6324599" y="3515333"/>
            <a:ext cx="2071676" cy="179673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Identify Cyber Risk Potential</a:t>
            </a:r>
          </a:p>
        </p:txBody>
      </p:sp>
      <p:sp>
        <p:nvSpPr>
          <p:cNvPr id="9" name="TextBox 8">
            <a:extLst>
              <a:ext uri="{FF2B5EF4-FFF2-40B4-BE49-F238E27FC236}">
                <a16:creationId xmlns:a16="http://schemas.microsoft.com/office/drawing/2014/main" id="{D1BF2485-C7BA-4421-945B-878F4C4A172B}"/>
              </a:ext>
            </a:extLst>
          </p:cNvPr>
          <p:cNvSpPr txBox="1"/>
          <p:nvPr/>
        </p:nvSpPr>
        <p:spPr>
          <a:xfrm>
            <a:off x="2206625" y="288833"/>
            <a:ext cx="777875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REMTCS Organizational Considerations to Mitigate Risk</a:t>
            </a:r>
          </a:p>
        </p:txBody>
      </p:sp>
      <p:sp>
        <p:nvSpPr>
          <p:cNvPr id="10" name="TextBox 9">
            <a:extLst>
              <a:ext uri="{FF2B5EF4-FFF2-40B4-BE49-F238E27FC236}">
                <a16:creationId xmlns:a16="http://schemas.microsoft.com/office/drawing/2014/main" id="{D5B9EC7A-6843-48E5-8489-D309BA3BCDE3}"/>
              </a:ext>
            </a:extLst>
          </p:cNvPr>
          <p:cNvSpPr txBox="1"/>
          <p:nvPr/>
        </p:nvSpPr>
        <p:spPr>
          <a:xfrm>
            <a:off x="8972551" y="1093174"/>
            <a:ext cx="305902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Continuous Proactive Monitoring:​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Autonomously detect attacks and  appropriately respond with  countermeasures in real-time. Ensures adherence with policies, and legal/regulatory compliance.</a:t>
            </a:r>
          </a:p>
        </p:txBody>
      </p:sp>
      <p:sp>
        <p:nvSpPr>
          <p:cNvPr id="11" name="TextBox 10">
            <a:extLst>
              <a:ext uri="{FF2B5EF4-FFF2-40B4-BE49-F238E27FC236}">
                <a16:creationId xmlns:a16="http://schemas.microsoft.com/office/drawing/2014/main" id="{4EF0A438-DFA6-429C-94DB-069CAF846EFF}"/>
              </a:ext>
            </a:extLst>
          </p:cNvPr>
          <p:cNvSpPr txBox="1"/>
          <p:nvPr/>
        </p:nvSpPr>
        <p:spPr>
          <a:xfrm>
            <a:off x="8972551" y="2994264"/>
            <a:ext cx="2971809" cy="20928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Managing Users Access and Privileges:​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Utilization of bi</a:t>
            </a:r>
            <a:r>
              <a:rPr kumimoji="0" lang="en-US" sz="1400" b="1" i="0" u="none" strike="noStrike" kern="1200" cap="none" spc="0" normalizeH="0" baseline="0" noProof="0" dirty="0" err="1">
                <a:ln>
                  <a:noFill/>
                </a:ln>
                <a:solidFill>
                  <a:prstClr val="white"/>
                </a:solidFill>
                <a:effectLst/>
                <a:uLnTx/>
                <a:uFillTx/>
                <a:latin typeface="Century Gothic" panose="020B0502020202020204"/>
                <a:ea typeface="+mn-ea"/>
                <a:cs typeface="+mn-cs"/>
              </a:rPr>
              <a:t>ometrics</a:t>
            </a: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 for identification and authentication with defined user privileges and procedures, Limit the risk of compromised privileged credentials</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12" name="TextBox 11">
            <a:extLst>
              <a:ext uri="{FF2B5EF4-FFF2-40B4-BE49-F238E27FC236}">
                <a16:creationId xmlns:a16="http://schemas.microsoft.com/office/drawing/2014/main" id="{C8541D3C-2C72-475D-8548-0F932A7D7085}"/>
              </a:ext>
            </a:extLst>
          </p:cNvPr>
          <p:cNvSpPr txBox="1"/>
          <p:nvPr/>
        </p:nvSpPr>
        <p:spPr>
          <a:xfrm>
            <a:off x="8972551" y="5257562"/>
            <a:ext cx="3219449"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Awareness, Advisory, Training: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Identify cyber vulnerabilities, including user exploitation. Proper technology testing and user training with policies to mitigate risk.</a:t>
            </a:r>
          </a:p>
        </p:txBody>
      </p:sp>
      <p:sp>
        <p:nvSpPr>
          <p:cNvPr id="13" name="TextBox 12">
            <a:extLst>
              <a:ext uri="{FF2B5EF4-FFF2-40B4-BE49-F238E27FC236}">
                <a16:creationId xmlns:a16="http://schemas.microsoft.com/office/drawing/2014/main" id="{8560F297-B47D-420C-8FE7-2610B3E8518A}"/>
              </a:ext>
            </a:extLst>
          </p:cNvPr>
          <p:cNvSpPr txBox="1"/>
          <p:nvPr/>
        </p:nvSpPr>
        <p:spPr>
          <a:xfrm>
            <a:off x="5235574" y="2925418"/>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TextBox 13">
            <a:extLst>
              <a:ext uri="{FF2B5EF4-FFF2-40B4-BE49-F238E27FC236}">
                <a16:creationId xmlns:a16="http://schemas.microsoft.com/office/drawing/2014/main" id="{1CFF4EE6-F0B1-4AB5-8168-424353FB97AC}"/>
              </a:ext>
            </a:extLst>
          </p:cNvPr>
          <p:cNvSpPr txBox="1"/>
          <p:nvPr/>
        </p:nvSpPr>
        <p:spPr>
          <a:xfrm>
            <a:off x="3919370" y="5604345"/>
            <a:ext cx="4678532"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Century Gothic" panose="020B0502020202020204"/>
                <a:ea typeface="+mn-ea"/>
                <a:cs typeface="+mn-cs"/>
              </a:rPr>
              <a:t>Custom VPN for Mobile and Remote Access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a:ea typeface="+mn-ea"/>
                <a:cs typeface="+mn-cs"/>
              </a:rPr>
              <a:t>Combination of user training, secured connections, and threat protection software.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6829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6481151" cy="1147482"/>
          </a:xfrm>
        </p:spPr>
        <p:txBody>
          <a:bodyPr vert="horz" lIns="91440" tIns="45720" rIns="91440" bIns="45720" rtlCol="0">
            <a:normAutofit/>
          </a:bodyPr>
          <a:lstStyle/>
          <a:p>
            <a:pPr>
              <a:lnSpc>
                <a:spcPct val="90000"/>
              </a:lnSpc>
            </a:pPr>
            <a:r>
              <a:rPr lang="en-US" sz="3600" b="1" dirty="0">
                <a:latin typeface="+mn-lt"/>
                <a:ea typeface="+mn-ea"/>
                <a:cs typeface="+mn-cs"/>
              </a:rPr>
              <a:t>PASS Cybersecurity System</a:t>
            </a:r>
          </a:p>
        </p:txBody>
      </p:sp>
      <p:sp>
        <p:nvSpPr>
          <p:cNvPr id="20" name="Rectangle 19">
            <a:extLst>
              <a:ext uri="{FF2B5EF4-FFF2-40B4-BE49-F238E27FC236}">
                <a16:creationId xmlns:a16="http://schemas.microsoft.com/office/drawing/2014/main" id="{FFEB8BF2-8DE5-49E6-82CB-4F8FE941E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4">
            <a:extLst>
              <a:ext uri="{FF2B5EF4-FFF2-40B4-BE49-F238E27FC236}">
                <a16:creationId xmlns:a16="http://schemas.microsoft.com/office/drawing/2014/main" id="{33AC2B9D-E497-4795-AE47-9B0ECC9BD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03DEB75-78DF-425F-8638-A9E1EAA5E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 y="1143000"/>
            <a:ext cx="6092949" cy="5440680"/>
          </a:xfrm>
        </p:spPr>
        <p:txBody>
          <a:bodyPr>
            <a:noAutofit/>
          </a:bodyPr>
          <a:lstStyle/>
          <a:p>
            <a:pPr marL="0" indent="0">
              <a:lnSpc>
                <a:spcPct val="90000"/>
              </a:lnSpc>
              <a:buNone/>
            </a:pPr>
            <a:endParaRPr lang="en-US" sz="1800" b="1" dirty="0"/>
          </a:p>
          <a:p>
            <a:pPr marL="0" indent="0" algn="ctr">
              <a:lnSpc>
                <a:spcPct val="90000"/>
              </a:lnSpc>
              <a:buNone/>
            </a:pPr>
            <a:r>
              <a:rPr lang="en-US" sz="2800" dirty="0"/>
              <a:t>A Layered Approach to Protecting Organizations and People from Cyber Threats</a:t>
            </a:r>
            <a:endParaRPr lang="en-US" sz="2800" b="1" dirty="0"/>
          </a:p>
          <a:p>
            <a:pPr marL="0" indent="0">
              <a:lnSpc>
                <a:spcPct val="90000"/>
              </a:lnSpc>
              <a:buNone/>
            </a:pPr>
            <a:endParaRPr lang="en-US" sz="1800" dirty="0"/>
          </a:p>
          <a:p>
            <a:pPr marL="0" indent="0">
              <a:lnSpc>
                <a:spcPct val="90000"/>
              </a:lnSpc>
              <a:buNone/>
            </a:pPr>
            <a:r>
              <a:rPr lang="en-US" sz="1800" dirty="0"/>
              <a:t>The PASS solution operates as an advanced Unified Threat Management (UTM) system in order to offer complete protection, negating the need to source multiple vendors, and ensuring networks are not exposed while also offering substantial cost benefits.</a:t>
            </a:r>
          </a:p>
          <a:p>
            <a:pPr marL="0" indent="0">
              <a:lnSpc>
                <a:spcPct val="90000"/>
              </a:lnSpc>
              <a:buNone/>
            </a:pPr>
            <a:endParaRPr lang="en-US" sz="1800" dirty="0"/>
          </a:p>
          <a:p>
            <a:pPr marL="0" indent="0">
              <a:lnSpc>
                <a:spcPct val="90000"/>
              </a:lnSpc>
              <a:buNone/>
            </a:pPr>
            <a:r>
              <a:rPr lang="en-US" sz="1800" dirty="0"/>
              <a:t>PASS combines the continuous monitoring and reporting benefits of an intrusion detection system (IDS), with the response and control capabilities to take actions against potentially malicious data packets of an intrusion prevention system (IPS). The finely tuned IPS configuration allows legitimate traffic to traverse the network to reduce false positives.</a:t>
            </a:r>
            <a:endParaRPr lang="en-US" sz="1800" b="1" dirty="0"/>
          </a:p>
          <a:p>
            <a:pPr marL="0" indent="0">
              <a:lnSpc>
                <a:spcPct val="90000"/>
              </a:lnSpc>
              <a:buNone/>
            </a:pPr>
            <a:endParaRPr lang="en-US" sz="1800" b="1" dirty="0"/>
          </a:p>
        </p:txBody>
      </p:sp>
      <p:pic>
        <p:nvPicPr>
          <p:cNvPr id="7" name="Picture 6" descr="A screenshot of a video game&#10;&#10;Description automatically generated"/>
          <p:cNvPicPr>
            <a:picLocks noChangeAspect="1"/>
          </p:cNvPicPr>
          <p:nvPr/>
        </p:nvPicPr>
        <p:blipFill>
          <a:blip r:embed="rId3"/>
          <a:stretch>
            <a:fillRect/>
          </a:stretch>
        </p:blipFill>
        <p:spPr>
          <a:xfrm>
            <a:off x="6608824" y="2826327"/>
            <a:ext cx="5130204" cy="3472301"/>
          </a:xfrm>
          <a:prstGeom prst="rect">
            <a:avLst/>
          </a:prstGeom>
          <a:effectLst/>
        </p:spPr>
      </p:pic>
      <p:sp>
        <p:nvSpPr>
          <p:cNvPr id="10" name="TextBox 9">
            <a:extLst>
              <a:ext uri="{FF2B5EF4-FFF2-40B4-BE49-F238E27FC236}">
                <a16:creationId xmlns:a16="http://schemas.microsoft.com/office/drawing/2014/main" id="{723CDC9F-777A-4C87-8174-215C204D2FD6}"/>
              </a:ext>
            </a:extLst>
          </p:cNvPr>
          <p:cNvSpPr txBox="1"/>
          <p:nvPr/>
        </p:nvSpPr>
        <p:spPr>
          <a:xfrm>
            <a:off x="6481151" y="559372"/>
            <a:ext cx="3961297" cy="2086725"/>
          </a:xfrm>
          <a:prstGeom prst="rect">
            <a:avLst/>
          </a:prstGeom>
          <a:noFill/>
        </p:spPr>
        <p:txBody>
          <a:bodyPr wrap="square" rtlCol="0">
            <a:spAutoFit/>
          </a:bodyPr>
          <a:lstStyle/>
          <a:p>
            <a:pPr>
              <a:lnSpc>
                <a:spcPct val="90000"/>
              </a:lnSpc>
            </a:pPr>
            <a:r>
              <a:rPr lang="en-US" dirty="0">
                <a:solidFill>
                  <a:srgbClr val="002060"/>
                </a:solidFill>
              </a:rPr>
              <a:t>Patented, Fully Autonomous Secure End-to-End Purpose Built Hardware Appliance and End-Point System</a:t>
            </a:r>
          </a:p>
          <a:p>
            <a:pPr>
              <a:lnSpc>
                <a:spcPct val="90000"/>
              </a:lnSpc>
            </a:pPr>
            <a:endParaRPr lang="en-US" dirty="0">
              <a:solidFill>
                <a:srgbClr val="002060"/>
              </a:solidFill>
            </a:endParaRPr>
          </a:p>
          <a:p>
            <a:pPr>
              <a:lnSpc>
                <a:spcPct val="90000"/>
              </a:lnSpc>
            </a:pPr>
            <a:r>
              <a:rPr lang="en-US" dirty="0">
                <a:solidFill>
                  <a:srgbClr val="002060"/>
                </a:solidFill>
              </a:rPr>
              <a:t>Proactively Identifies &amp; Defends BEFORE Networks and Systems are Compromised</a:t>
            </a:r>
          </a:p>
        </p:txBody>
      </p:sp>
    </p:spTree>
    <p:extLst>
      <p:ext uri="{BB962C8B-B14F-4D97-AF65-F5344CB8AC3E}">
        <p14:creationId xmlns:p14="http://schemas.microsoft.com/office/powerpoint/2010/main" val="888793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7E9921-A2CC-4404-8330-FB4190440B41}"/>
              </a:ext>
            </a:extLst>
          </p:cNvPr>
          <p:cNvSpPr/>
          <p:nvPr/>
        </p:nvSpPr>
        <p:spPr>
          <a:xfrm>
            <a:off x="3785819" y="1958946"/>
            <a:ext cx="4112031" cy="4253239"/>
          </a:xfrm>
          <a:prstGeom prst="roundRect">
            <a:avLst>
              <a:gd name="adj" fmla="val 20910"/>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8">
            <a:extLst>
              <a:ext uri="{FF2B5EF4-FFF2-40B4-BE49-F238E27FC236}">
                <a16:creationId xmlns:a16="http://schemas.microsoft.com/office/drawing/2014/main" id="{71D08BA7-43B3-42A5-B0B4-A210FEDD9FB3}"/>
              </a:ext>
            </a:extLst>
          </p:cNvPr>
          <p:cNvSpPr txBox="1">
            <a:spLocks/>
          </p:cNvSpPr>
          <p:nvPr/>
        </p:nvSpPr>
        <p:spPr>
          <a:xfrm>
            <a:off x="3934233" y="1902466"/>
            <a:ext cx="3811662" cy="4309719"/>
          </a:xfrm>
          <a:prstGeom prst="rect">
            <a:avLst/>
          </a:prstGeom>
          <a:ln w="25400">
            <a:noFill/>
          </a:ln>
        </p:spPr>
        <p:txBody>
          <a:bodyPr>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nSpc>
                <a:spcPct val="90000"/>
              </a:lnSpc>
              <a:buFont typeface="Wingdings 3" charset="2"/>
              <a:buNone/>
            </a:pPr>
            <a:r>
              <a:rPr lang="en-US" sz="1600" dirty="0"/>
              <a:t> </a:t>
            </a:r>
          </a:p>
          <a:p>
            <a:pPr marL="0" indent="0">
              <a:lnSpc>
                <a:spcPct val="90000"/>
              </a:lnSpc>
              <a:buFont typeface="Wingdings 3" charset="2"/>
              <a:buNone/>
            </a:pPr>
            <a:endParaRPr lang="en-US" sz="1600" u="sng" dirty="0"/>
          </a:p>
          <a:p>
            <a:pPr marL="0" indent="0">
              <a:lnSpc>
                <a:spcPct val="90000"/>
              </a:lnSpc>
              <a:buFont typeface="Wingdings 3" charset="2"/>
              <a:buNone/>
            </a:pPr>
            <a:r>
              <a:rPr lang="en-US" sz="1500" u="sng" dirty="0"/>
              <a:t>PROACTIVE</a:t>
            </a:r>
          </a:p>
          <a:p>
            <a:pPr marL="0" indent="0">
              <a:lnSpc>
                <a:spcPct val="90000"/>
              </a:lnSpc>
              <a:buFont typeface="Wingdings 3" charset="2"/>
              <a:buNone/>
            </a:pPr>
            <a:r>
              <a:rPr lang="en-US" sz="1500" dirty="0"/>
              <a:t>Discovers, reverse engineers/creates a signature with 5 to 12+ variants that hunts down and destroys malware across the entire enterprise.</a:t>
            </a:r>
          </a:p>
          <a:p>
            <a:pPr marL="0" indent="0">
              <a:lnSpc>
                <a:spcPct val="90000"/>
              </a:lnSpc>
              <a:buFont typeface="Wingdings 3" charset="2"/>
              <a:buNone/>
            </a:pPr>
            <a:r>
              <a:rPr lang="en-US" sz="1500" u="sng" dirty="0"/>
              <a:t>FULLY AUTONOMOUS</a:t>
            </a:r>
          </a:p>
          <a:p>
            <a:pPr marL="0" indent="0">
              <a:buNone/>
            </a:pPr>
            <a:r>
              <a:rPr lang="en-US" sz="1500" dirty="0"/>
              <a:t>Deep Inspection of every packet of data traversing the network and making informed decisions without the need for human intervention.</a:t>
            </a:r>
          </a:p>
          <a:p>
            <a:pPr marL="0" indent="0">
              <a:lnSpc>
                <a:spcPct val="90000"/>
              </a:lnSpc>
              <a:buFont typeface="Wingdings 3" charset="2"/>
              <a:buNone/>
            </a:pPr>
            <a:r>
              <a:rPr lang="en-US" sz="1500" u="sng" dirty="0"/>
              <a:t>NEAR REAL-TIME</a:t>
            </a:r>
          </a:p>
          <a:p>
            <a:pPr marL="0" indent="0">
              <a:lnSpc>
                <a:spcPct val="90000"/>
              </a:lnSpc>
              <a:buNone/>
            </a:pPr>
            <a:r>
              <a:rPr lang="en-US" sz="1500" dirty="0"/>
              <a:t>Continuous monitoring and execution </a:t>
            </a:r>
            <a:r>
              <a:rPr lang="en-US" sz="1600" dirty="0"/>
              <a:t>24 X 7 X 365 to make near-real time decisions.</a:t>
            </a:r>
            <a:endParaRPr lang="en-US" sz="1500" dirty="0"/>
          </a:p>
        </p:txBody>
      </p:sp>
      <p:sp>
        <p:nvSpPr>
          <p:cNvPr id="3" name="TextBox 2">
            <a:extLst>
              <a:ext uri="{FF2B5EF4-FFF2-40B4-BE49-F238E27FC236}">
                <a16:creationId xmlns:a16="http://schemas.microsoft.com/office/drawing/2014/main" id="{5139A73F-10CD-47BD-8D99-F502336D4C7A}"/>
              </a:ext>
            </a:extLst>
          </p:cNvPr>
          <p:cNvSpPr txBox="1"/>
          <p:nvPr/>
        </p:nvSpPr>
        <p:spPr>
          <a:xfrm>
            <a:off x="33708" y="1749001"/>
            <a:ext cx="3750342" cy="2308324"/>
          </a:xfrm>
          <a:prstGeom prst="rect">
            <a:avLst/>
          </a:prstGeom>
          <a:noFill/>
        </p:spPr>
        <p:txBody>
          <a:bodyPr wrap="square" rtlCol="0">
            <a:spAutoFit/>
          </a:bodyPr>
          <a:lstStyle/>
          <a:p>
            <a:r>
              <a:rPr lang="en-US" sz="1400" b="1" dirty="0"/>
              <a:t>Predictive/Proactive Prevention</a:t>
            </a:r>
          </a:p>
          <a:p>
            <a:r>
              <a:rPr lang="en-US" sz="1400" dirty="0"/>
              <a:t>Enables near real-time, proactive blocking and provide rich and actionable intelligence to better understand the nature of attacks for continuous improvement of the security posture. Continuous real-time learning of malware and variants by design and method.</a:t>
            </a:r>
          </a:p>
          <a:p>
            <a:endParaRPr lang="en-US" dirty="0"/>
          </a:p>
        </p:txBody>
      </p:sp>
      <p:sp>
        <p:nvSpPr>
          <p:cNvPr id="4" name="TextBox 3">
            <a:extLst>
              <a:ext uri="{FF2B5EF4-FFF2-40B4-BE49-F238E27FC236}">
                <a16:creationId xmlns:a16="http://schemas.microsoft.com/office/drawing/2014/main" id="{AD1AE6D5-96B5-4B31-8CDD-D20844BA946A}"/>
              </a:ext>
            </a:extLst>
          </p:cNvPr>
          <p:cNvSpPr txBox="1"/>
          <p:nvPr/>
        </p:nvSpPr>
        <p:spPr>
          <a:xfrm>
            <a:off x="266535" y="4865926"/>
            <a:ext cx="3367885" cy="2154436"/>
          </a:xfrm>
          <a:prstGeom prst="rect">
            <a:avLst/>
          </a:prstGeom>
          <a:noFill/>
        </p:spPr>
        <p:txBody>
          <a:bodyPr wrap="square" rtlCol="0">
            <a:spAutoFit/>
          </a:bodyPr>
          <a:lstStyle/>
          <a:p>
            <a:r>
              <a:rPr lang="en-US" sz="1400" b="1" dirty="0"/>
              <a:t>Containment</a:t>
            </a:r>
          </a:p>
          <a:p>
            <a:r>
              <a:rPr lang="en-US" sz="1400" dirty="0"/>
              <a:t>Near real-time validation of threats coupled with the ability to rapidly stop the impact of an attack on compromised systems. Automated quarantine and reverse engineering of found malware.</a:t>
            </a:r>
          </a:p>
          <a:p>
            <a:br>
              <a:rPr lang="en-US" dirty="0"/>
            </a:br>
            <a:endParaRPr lang="en-US" dirty="0"/>
          </a:p>
        </p:txBody>
      </p:sp>
      <p:sp>
        <p:nvSpPr>
          <p:cNvPr id="5" name="TextBox 4">
            <a:extLst>
              <a:ext uri="{FF2B5EF4-FFF2-40B4-BE49-F238E27FC236}">
                <a16:creationId xmlns:a16="http://schemas.microsoft.com/office/drawing/2014/main" id="{58CBAB87-3DD5-49CF-B2C5-00D6800F7946}"/>
              </a:ext>
            </a:extLst>
          </p:cNvPr>
          <p:cNvSpPr txBox="1"/>
          <p:nvPr/>
        </p:nvSpPr>
        <p:spPr>
          <a:xfrm>
            <a:off x="8046262" y="1684279"/>
            <a:ext cx="4112030" cy="2154436"/>
          </a:xfrm>
          <a:prstGeom prst="rect">
            <a:avLst/>
          </a:prstGeom>
          <a:noFill/>
        </p:spPr>
        <p:txBody>
          <a:bodyPr wrap="square" rtlCol="0">
            <a:spAutoFit/>
          </a:bodyPr>
          <a:lstStyle/>
          <a:p>
            <a:r>
              <a:rPr lang="en-US" sz="1400" b="1" dirty="0"/>
              <a:t>Detection</a:t>
            </a:r>
          </a:p>
          <a:p>
            <a:r>
              <a:rPr lang="en-US" sz="1400" dirty="0"/>
              <a:t>Today's advanced threats require an architecture that is aware of the multi-stage and multi-vector nature of attacks. Our PASS system detects known and unknown threats in near real-time and can scale with the demands of the network.</a:t>
            </a:r>
          </a:p>
          <a:p>
            <a:br>
              <a:rPr lang="en-US" dirty="0"/>
            </a:br>
            <a:endParaRPr lang="en-US" dirty="0"/>
          </a:p>
        </p:txBody>
      </p:sp>
      <p:sp>
        <p:nvSpPr>
          <p:cNvPr id="6" name="Rectangle 5">
            <a:extLst>
              <a:ext uri="{FF2B5EF4-FFF2-40B4-BE49-F238E27FC236}">
                <a16:creationId xmlns:a16="http://schemas.microsoft.com/office/drawing/2014/main" id="{4171C602-93BE-4512-8C05-34AF0D0BB91F}"/>
              </a:ext>
            </a:extLst>
          </p:cNvPr>
          <p:cNvSpPr/>
          <p:nvPr/>
        </p:nvSpPr>
        <p:spPr>
          <a:xfrm>
            <a:off x="8332897" y="4908235"/>
            <a:ext cx="3930690" cy="1815882"/>
          </a:xfrm>
          <a:prstGeom prst="rect">
            <a:avLst/>
          </a:prstGeom>
        </p:spPr>
        <p:txBody>
          <a:bodyPr wrap="square">
            <a:spAutoFit/>
          </a:bodyPr>
          <a:lstStyle/>
          <a:p>
            <a:r>
              <a:rPr lang="en-US" sz="1400" b="1" dirty="0"/>
              <a:t>Remediation</a:t>
            </a:r>
          </a:p>
          <a:p>
            <a:r>
              <a:rPr lang="en-US" sz="1400" dirty="0"/>
              <a:t>Automated deployment of network and endpoint countermeasures to mitigate spread and damage of found malware. Near real-time validation of threats coupled with the ability to rapidly stop the impact of an attack on compromised systems.</a:t>
            </a:r>
          </a:p>
        </p:txBody>
      </p:sp>
      <p:sp>
        <p:nvSpPr>
          <p:cNvPr id="7" name="TextBox 6">
            <a:extLst>
              <a:ext uri="{FF2B5EF4-FFF2-40B4-BE49-F238E27FC236}">
                <a16:creationId xmlns:a16="http://schemas.microsoft.com/office/drawing/2014/main" id="{45DE80F2-0D59-44EA-A8A7-5FE952255523}"/>
              </a:ext>
            </a:extLst>
          </p:cNvPr>
          <p:cNvSpPr txBox="1"/>
          <p:nvPr/>
        </p:nvSpPr>
        <p:spPr>
          <a:xfrm>
            <a:off x="796156" y="-71880"/>
            <a:ext cx="8645237" cy="1117229"/>
          </a:xfrm>
          <a:prstGeom prst="rect">
            <a:avLst/>
          </a:prstGeom>
          <a:noFill/>
        </p:spPr>
        <p:txBody>
          <a:bodyPr wrap="square" rtlCol="0">
            <a:spAutoFit/>
          </a:bodyPr>
          <a:lstStyle/>
          <a:p>
            <a:pPr>
              <a:lnSpc>
                <a:spcPct val="90000"/>
              </a:lnSpc>
            </a:pPr>
            <a:endParaRPr lang="en-US" dirty="0"/>
          </a:p>
          <a:p>
            <a:pPr>
              <a:lnSpc>
                <a:spcPct val="90000"/>
              </a:lnSpc>
            </a:pPr>
            <a:r>
              <a:rPr lang="en-US" dirty="0"/>
              <a:t>Patented fully autonomous behavioral analysis utilizing a series of proprietary artificial intelligence algorithms</a:t>
            </a:r>
          </a:p>
          <a:p>
            <a:endParaRPr lang="en-US" dirty="0"/>
          </a:p>
        </p:txBody>
      </p:sp>
      <p:sp>
        <p:nvSpPr>
          <p:cNvPr id="9" name="Arrow: Bent 8">
            <a:extLst>
              <a:ext uri="{FF2B5EF4-FFF2-40B4-BE49-F238E27FC236}">
                <a16:creationId xmlns:a16="http://schemas.microsoft.com/office/drawing/2014/main" id="{14926098-0277-4514-9349-707E00A3319C}"/>
              </a:ext>
            </a:extLst>
          </p:cNvPr>
          <p:cNvSpPr/>
          <p:nvPr/>
        </p:nvSpPr>
        <p:spPr>
          <a:xfrm rot="16200000">
            <a:off x="2328346" y="2734885"/>
            <a:ext cx="518451" cy="2096127"/>
          </a:xfrm>
          <a:prstGeom prst="bentArrow">
            <a:avLst>
              <a:gd name="adj1" fmla="val 25000"/>
              <a:gd name="adj2" fmla="val 25000"/>
              <a:gd name="adj3" fmla="val 1682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Bent 9">
            <a:extLst>
              <a:ext uri="{FF2B5EF4-FFF2-40B4-BE49-F238E27FC236}">
                <a16:creationId xmlns:a16="http://schemas.microsoft.com/office/drawing/2014/main" id="{27EBF9ED-56C0-462F-9186-F9DAE254D29A}"/>
              </a:ext>
            </a:extLst>
          </p:cNvPr>
          <p:cNvSpPr/>
          <p:nvPr/>
        </p:nvSpPr>
        <p:spPr>
          <a:xfrm rot="5400000">
            <a:off x="8835545" y="3519928"/>
            <a:ext cx="518451" cy="2096127"/>
          </a:xfrm>
          <a:prstGeom prst="bentArrow">
            <a:avLst>
              <a:gd name="adj1" fmla="val 25000"/>
              <a:gd name="adj2" fmla="val 25000"/>
              <a:gd name="adj3" fmla="val 1682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2B7B0A9C-7228-4A67-9532-4D9487BA514F}"/>
              </a:ext>
            </a:extLst>
          </p:cNvPr>
          <p:cNvSpPr/>
          <p:nvPr/>
        </p:nvSpPr>
        <p:spPr>
          <a:xfrm rot="5400000" flipH="1">
            <a:off x="8835101" y="2482153"/>
            <a:ext cx="518449" cy="20961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Bent 13">
            <a:extLst>
              <a:ext uri="{FF2B5EF4-FFF2-40B4-BE49-F238E27FC236}">
                <a16:creationId xmlns:a16="http://schemas.microsoft.com/office/drawing/2014/main" id="{F7404AD1-C15B-4B95-ADED-7AC484AD156F}"/>
              </a:ext>
            </a:extLst>
          </p:cNvPr>
          <p:cNvSpPr/>
          <p:nvPr/>
        </p:nvSpPr>
        <p:spPr>
          <a:xfrm rot="16200000" flipH="1">
            <a:off x="2401337" y="3600946"/>
            <a:ext cx="518451" cy="209612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Graphic 14" descr="Statistics">
            <a:extLst>
              <a:ext uri="{FF2B5EF4-FFF2-40B4-BE49-F238E27FC236}">
                <a16:creationId xmlns:a16="http://schemas.microsoft.com/office/drawing/2014/main" id="{5CF2F114-5FEB-48A9-96D2-05B68CCDC3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0250" y="1684279"/>
            <a:ext cx="764217" cy="764217"/>
          </a:xfrm>
          <a:prstGeom prst="rect">
            <a:avLst/>
          </a:prstGeom>
        </p:spPr>
      </p:pic>
      <p:pic>
        <p:nvPicPr>
          <p:cNvPr id="16" name="Graphic 15" descr="Magnifying glass">
            <a:extLst>
              <a:ext uri="{FF2B5EF4-FFF2-40B4-BE49-F238E27FC236}">
                <a16:creationId xmlns:a16="http://schemas.microsoft.com/office/drawing/2014/main" id="{63B478EB-40A9-4D55-BF8B-FBC238CAD0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6173" y="1612924"/>
            <a:ext cx="692044" cy="692044"/>
          </a:xfrm>
          <a:prstGeom prst="rect">
            <a:avLst/>
          </a:prstGeom>
        </p:spPr>
      </p:pic>
      <p:pic>
        <p:nvPicPr>
          <p:cNvPr id="17" name="Graphic 16" descr="Lock">
            <a:extLst>
              <a:ext uri="{FF2B5EF4-FFF2-40B4-BE49-F238E27FC236}">
                <a16:creationId xmlns:a16="http://schemas.microsoft.com/office/drawing/2014/main" id="{B29979D2-2E13-4531-8C15-5ED70AC9AA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4032" y="4498471"/>
            <a:ext cx="657491" cy="657491"/>
          </a:xfrm>
          <a:prstGeom prst="rect">
            <a:avLst/>
          </a:prstGeom>
        </p:spPr>
      </p:pic>
      <p:pic>
        <p:nvPicPr>
          <p:cNvPr id="18" name="Graphic 17" descr="Head with gears">
            <a:extLst>
              <a:ext uri="{FF2B5EF4-FFF2-40B4-BE49-F238E27FC236}">
                <a16:creationId xmlns:a16="http://schemas.microsoft.com/office/drawing/2014/main" id="{0046977D-FF6D-4618-8852-10F7F73EEC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2438" y="4477645"/>
            <a:ext cx="625948" cy="625948"/>
          </a:xfrm>
          <a:prstGeom prst="rect">
            <a:avLst/>
          </a:prstGeom>
        </p:spPr>
      </p:pic>
    </p:spTree>
    <p:extLst>
      <p:ext uri="{BB962C8B-B14F-4D97-AF65-F5344CB8AC3E}">
        <p14:creationId xmlns:p14="http://schemas.microsoft.com/office/powerpoint/2010/main" val="18144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3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032" y="449296"/>
            <a:ext cx="4673600" cy="954400"/>
          </a:xfrm>
        </p:spPr>
        <p:txBody>
          <a:bodyPr/>
          <a:lstStyle/>
          <a:p>
            <a:r>
              <a:rPr lang="en-US" dirty="0"/>
              <a:t>HOW IT </a:t>
            </a:r>
            <a:r>
              <a:rPr lang="en-US" dirty="0">
                <a:solidFill>
                  <a:schemeClr val="tx1"/>
                </a:solidFill>
              </a:rPr>
              <a:t>WORKS</a:t>
            </a:r>
            <a:r>
              <a:rPr lang="en-US" dirty="0"/>
              <a:t>…</a:t>
            </a:r>
          </a:p>
        </p:txBody>
      </p:sp>
      <p:sp>
        <p:nvSpPr>
          <p:cNvPr id="3" name="Text Placeholder 2"/>
          <p:cNvSpPr>
            <a:spLocks noGrp="1"/>
          </p:cNvSpPr>
          <p:nvPr>
            <p:ph type="body" idx="1"/>
          </p:nvPr>
        </p:nvSpPr>
        <p:spPr>
          <a:xfrm>
            <a:off x="282832" y="2116795"/>
            <a:ext cx="5588000" cy="4135724"/>
          </a:xfrm>
        </p:spPr>
        <p:txBody>
          <a:bodyPr>
            <a:normAutofit fontScale="77500" lnSpcReduction="20000"/>
          </a:bodyPr>
          <a:lstStyle/>
          <a:p>
            <a:pPr>
              <a:spcAft>
                <a:spcPts val="1067"/>
              </a:spcAft>
            </a:pPr>
            <a:r>
              <a:rPr lang="en-US" sz="2300" dirty="0"/>
              <a:t>Each end-point/client utilizes the endpoint anti-malware application installed containing the latest threat intelligence and counter-measures which scans and destroys malware.</a:t>
            </a:r>
          </a:p>
          <a:p>
            <a:pPr>
              <a:spcAft>
                <a:spcPts val="1067"/>
              </a:spcAft>
            </a:pPr>
            <a:r>
              <a:rPr lang="en-US" sz="2300" dirty="0"/>
              <a:t>If malware is detected, PASS captures the IP address of requesting client and contains the malware, decompiles, scrubs, inoculates and destroys the malware across all network elements including the requesting client machine.</a:t>
            </a:r>
          </a:p>
          <a:p>
            <a:pPr>
              <a:spcAft>
                <a:spcPts val="1067"/>
              </a:spcAft>
            </a:pPr>
            <a:r>
              <a:rPr lang="en-US" sz="2300" dirty="0"/>
              <a:t>Additionally, new malware that is detected, new   countermeasures are pushed out to network elements for  proactive remediation.</a:t>
            </a:r>
          </a:p>
          <a:p>
            <a:pPr>
              <a:spcAft>
                <a:spcPts val="1067"/>
              </a:spcAft>
            </a:pPr>
            <a:r>
              <a:rPr lang="en-US" sz="2300" dirty="0"/>
              <a:t>All in Near Real-Time</a:t>
            </a:r>
          </a:p>
          <a:p>
            <a:pPr>
              <a:buNone/>
            </a:pP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grpSp>
        <p:nvGrpSpPr>
          <p:cNvPr id="4" name="Group 3"/>
          <p:cNvGrpSpPr/>
          <p:nvPr/>
        </p:nvGrpSpPr>
        <p:grpSpPr>
          <a:xfrm>
            <a:off x="6197600" y="1403696"/>
            <a:ext cx="5588000" cy="4463705"/>
            <a:chOff x="457200" y="1678525"/>
            <a:chExt cx="8229601" cy="4491546"/>
          </a:xfrm>
        </p:grpSpPr>
        <p:sp>
          <p:nvSpPr>
            <p:cNvPr id="5" name="Freeform: Shape 4"/>
            <p:cNvSpPr/>
            <p:nvPr/>
          </p:nvSpPr>
          <p:spPr>
            <a:xfrm>
              <a:off x="457200" y="5648708"/>
              <a:ext cx="8229600" cy="521363"/>
            </a:xfrm>
            <a:custGeom>
              <a:avLst/>
              <a:gdLst>
                <a:gd name="connsiteX0" fmla="*/ 0 w 8229600"/>
                <a:gd name="connsiteY0" fmla="*/ 0 h 521363"/>
                <a:gd name="connsiteX1" fmla="*/ 8229600 w 8229600"/>
                <a:gd name="connsiteY1" fmla="*/ 0 h 521363"/>
                <a:gd name="connsiteX2" fmla="*/ 8229600 w 8229600"/>
                <a:gd name="connsiteY2" fmla="*/ 521363 h 521363"/>
                <a:gd name="connsiteX3" fmla="*/ 0 w 8229600"/>
                <a:gd name="connsiteY3" fmla="*/ 521363 h 521363"/>
                <a:gd name="connsiteX4" fmla="*/ 0 w 8229600"/>
                <a:gd name="connsiteY4" fmla="*/ 0 h 521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521363">
                  <a:moveTo>
                    <a:pt x="0" y="0"/>
                  </a:moveTo>
                  <a:lnTo>
                    <a:pt x="8229600" y="0"/>
                  </a:lnTo>
                  <a:lnTo>
                    <a:pt x="8229600" y="521363"/>
                  </a:lnTo>
                  <a:lnTo>
                    <a:pt x="0" y="521363"/>
                  </a:lnTo>
                  <a:lnTo>
                    <a:pt x="0" y="0"/>
                  </a:lnTo>
                  <a:close/>
                </a:path>
              </a:pathLst>
            </a:cu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3275" tIns="123275" rIns="123275" bIns="123275" numCol="1" spcCol="1270" anchor="ctr" anchorCtr="0">
              <a:noAutofit/>
            </a:bodyPr>
            <a:lstStyle/>
            <a:p>
              <a:pPr marL="0" marR="0" lvl="0" indent="0" algn="ctr" defTabSz="770447" rtl="0" eaLnBrk="1" fontAlgn="auto" latinLnBrk="0" hangingPunct="1">
                <a:lnSpc>
                  <a:spcPct val="90000"/>
                </a:lnSpc>
                <a:spcBef>
                  <a:spcPts val="800"/>
                </a:spcBef>
                <a:spcAft>
                  <a:spcPct val="35000"/>
                </a:spcAft>
                <a:buClrTx/>
                <a:buSzTx/>
                <a:buFontTx/>
                <a:buNone/>
                <a:tabLst/>
                <a:defRPr/>
              </a:pPr>
              <a:r>
                <a:rPr kumimoji="0" lang="en-US" sz="1467" b="0" i="0" u="none" strike="noStrike" kern="0" cap="none" spc="0" normalizeH="0" baseline="0" noProof="0" dirty="0">
                  <a:ln>
                    <a:noFill/>
                  </a:ln>
                  <a:solidFill>
                    <a:prstClr val="white"/>
                  </a:solidFill>
                  <a:effectLst/>
                  <a:uLnTx/>
                  <a:uFillTx/>
                  <a:latin typeface="Source Sans Pro" panose="020B0604020202020204" charset="0"/>
                  <a:ea typeface="+mn-ea"/>
                  <a:cs typeface="Helvetica Neue UltraLight"/>
                </a:rPr>
                <a:t>PASS deploys countermeasures to solve the problem</a:t>
              </a:r>
            </a:p>
          </p:txBody>
        </p:sp>
        <p:sp>
          <p:nvSpPr>
            <p:cNvPr id="6" name="Freeform: Shape 5"/>
            <p:cNvSpPr/>
            <p:nvPr/>
          </p:nvSpPr>
          <p:spPr>
            <a:xfrm rot="21600000">
              <a:off x="457200" y="4854671"/>
              <a:ext cx="8229601" cy="801857"/>
            </a:xfrm>
            <a:custGeom>
              <a:avLst/>
              <a:gdLst>
                <a:gd name="connsiteX0" fmla="*/ 0 w 8229600"/>
                <a:gd name="connsiteY0" fmla="*/ 280834 h 801856"/>
                <a:gd name="connsiteX1" fmla="*/ 4014568 w 8229600"/>
                <a:gd name="connsiteY1" fmla="*/ 280834 h 801856"/>
                <a:gd name="connsiteX2" fmla="*/ 4014568 w 8229600"/>
                <a:gd name="connsiteY2" fmla="*/ 200464 h 801856"/>
                <a:gd name="connsiteX3" fmla="*/ 3914336 w 8229600"/>
                <a:gd name="connsiteY3" fmla="*/ 200464 h 801856"/>
                <a:gd name="connsiteX4" fmla="*/ 4114800 w 8229600"/>
                <a:gd name="connsiteY4" fmla="*/ 0 h 801856"/>
                <a:gd name="connsiteX5" fmla="*/ 4315264 w 8229600"/>
                <a:gd name="connsiteY5" fmla="*/ 200464 h 801856"/>
                <a:gd name="connsiteX6" fmla="*/ 4215032 w 8229600"/>
                <a:gd name="connsiteY6" fmla="*/ 200464 h 801856"/>
                <a:gd name="connsiteX7" fmla="*/ 4215032 w 8229600"/>
                <a:gd name="connsiteY7" fmla="*/ 280834 h 801856"/>
                <a:gd name="connsiteX8" fmla="*/ 8229600 w 8229600"/>
                <a:gd name="connsiteY8" fmla="*/ 280834 h 801856"/>
                <a:gd name="connsiteX9" fmla="*/ 8229600 w 8229600"/>
                <a:gd name="connsiteY9" fmla="*/ 801856 h 801856"/>
                <a:gd name="connsiteX10" fmla="*/ 0 w 8229600"/>
                <a:gd name="connsiteY10" fmla="*/ 801856 h 801856"/>
                <a:gd name="connsiteX11" fmla="*/ 0 w 8229600"/>
                <a:gd name="connsiteY11" fmla="*/ 280834 h 8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801856">
                  <a:moveTo>
                    <a:pt x="8229600" y="521022"/>
                  </a:moveTo>
                  <a:lnTo>
                    <a:pt x="4215032" y="521022"/>
                  </a:lnTo>
                  <a:lnTo>
                    <a:pt x="4215032" y="601392"/>
                  </a:lnTo>
                  <a:lnTo>
                    <a:pt x="4315264" y="601392"/>
                  </a:lnTo>
                  <a:lnTo>
                    <a:pt x="4114800" y="801855"/>
                  </a:lnTo>
                  <a:lnTo>
                    <a:pt x="3914336" y="601392"/>
                  </a:lnTo>
                  <a:lnTo>
                    <a:pt x="4014568" y="601392"/>
                  </a:lnTo>
                  <a:lnTo>
                    <a:pt x="4014568" y="521022"/>
                  </a:lnTo>
                  <a:lnTo>
                    <a:pt x="0" y="521022"/>
                  </a:lnTo>
                  <a:lnTo>
                    <a:pt x="0" y="1"/>
                  </a:lnTo>
                  <a:lnTo>
                    <a:pt x="8229600" y="1"/>
                  </a:lnTo>
                  <a:lnTo>
                    <a:pt x="8229600" y="521022"/>
                  </a:lnTo>
                  <a:close/>
                </a:path>
              </a:pathLst>
            </a:cu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3273" tIns="123276" rIns="123276" bIns="497720" numCol="1" spcCol="1270" anchor="ctr" anchorCtr="0">
              <a:noAutofit/>
            </a:bodyPr>
            <a:lstStyle/>
            <a:p>
              <a:pPr marL="0" marR="0" lvl="0" indent="0" algn="ctr" defTabSz="770447" rtl="0" eaLnBrk="1" fontAlgn="auto" latinLnBrk="0" hangingPunct="1">
                <a:lnSpc>
                  <a:spcPct val="90000"/>
                </a:lnSpc>
                <a:spcBef>
                  <a:spcPts val="800"/>
                </a:spcBef>
                <a:spcAft>
                  <a:spcPct val="35000"/>
                </a:spcAft>
                <a:buClrTx/>
                <a:buSzTx/>
                <a:buFontTx/>
                <a:buNone/>
                <a:tabLst/>
                <a:defRPr/>
              </a:pPr>
              <a:r>
                <a:rPr kumimoji="0" lang="en-US" sz="1467" b="0" i="0" u="none" strike="noStrike" kern="0" cap="none" spc="0" normalizeH="0" baseline="0" noProof="0" dirty="0">
                  <a:ln>
                    <a:noFill/>
                  </a:ln>
                  <a:solidFill>
                    <a:prstClr val="white"/>
                  </a:solidFill>
                  <a:effectLst/>
                  <a:uLnTx/>
                  <a:uFillTx/>
                  <a:latin typeface="Source Sans Pro" panose="020B0604020202020204" charset="0"/>
                  <a:ea typeface="+mn-ea"/>
                  <a:cs typeface="Helvetica Neue UltraLight"/>
                </a:rPr>
                <a:t>PASS creates a decision tree</a:t>
              </a:r>
            </a:p>
          </p:txBody>
        </p:sp>
        <p:sp>
          <p:nvSpPr>
            <p:cNvPr id="7" name="Freeform: Shape 6"/>
            <p:cNvSpPr/>
            <p:nvPr/>
          </p:nvSpPr>
          <p:spPr>
            <a:xfrm rot="21600000">
              <a:off x="457200" y="4060635"/>
              <a:ext cx="8229600" cy="801857"/>
            </a:xfrm>
            <a:custGeom>
              <a:avLst/>
              <a:gdLst>
                <a:gd name="connsiteX0" fmla="*/ 0 w 8229600"/>
                <a:gd name="connsiteY0" fmla="*/ 280834 h 801856"/>
                <a:gd name="connsiteX1" fmla="*/ 4014568 w 8229600"/>
                <a:gd name="connsiteY1" fmla="*/ 280834 h 801856"/>
                <a:gd name="connsiteX2" fmla="*/ 4014568 w 8229600"/>
                <a:gd name="connsiteY2" fmla="*/ 200464 h 801856"/>
                <a:gd name="connsiteX3" fmla="*/ 3914336 w 8229600"/>
                <a:gd name="connsiteY3" fmla="*/ 200464 h 801856"/>
                <a:gd name="connsiteX4" fmla="*/ 4114800 w 8229600"/>
                <a:gd name="connsiteY4" fmla="*/ 0 h 801856"/>
                <a:gd name="connsiteX5" fmla="*/ 4315264 w 8229600"/>
                <a:gd name="connsiteY5" fmla="*/ 200464 h 801856"/>
                <a:gd name="connsiteX6" fmla="*/ 4215032 w 8229600"/>
                <a:gd name="connsiteY6" fmla="*/ 200464 h 801856"/>
                <a:gd name="connsiteX7" fmla="*/ 4215032 w 8229600"/>
                <a:gd name="connsiteY7" fmla="*/ 280834 h 801856"/>
                <a:gd name="connsiteX8" fmla="*/ 8229600 w 8229600"/>
                <a:gd name="connsiteY8" fmla="*/ 280834 h 801856"/>
                <a:gd name="connsiteX9" fmla="*/ 8229600 w 8229600"/>
                <a:gd name="connsiteY9" fmla="*/ 801856 h 801856"/>
                <a:gd name="connsiteX10" fmla="*/ 0 w 8229600"/>
                <a:gd name="connsiteY10" fmla="*/ 801856 h 801856"/>
                <a:gd name="connsiteX11" fmla="*/ 0 w 8229600"/>
                <a:gd name="connsiteY11" fmla="*/ 280834 h 8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801856">
                  <a:moveTo>
                    <a:pt x="8229600" y="521022"/>
                  </a:moveTo>
                  <a:lnTo>
                    <a:pt x="4215032" y="521022"/>
                  </a:lnTo>
                  <a:lnTo>
                    <a:pt x="4215032" y="601392"/>
                  </a:lnTo>
                  <a:lnTo>
                    <a:pt x="4315264" y="601392"/>
                  </a:lnTo>
                  <a:lnTo>
                    <a:pt x="4114800" y="801855"/>
                  </a:lnTo>
                  <a:lnTo>
                    <a:pt x="3914336" y="601392"/>
                  </a:lnTo>
                  <a:lnTo>
                    <a:pt x="4014568" y="601392"/>
                  </a:lnTo>
                  <a:lnTo>
                    <a:pt x="4014568" y="521022"/>
                  </a:lnTo>
                  <a:lnTo>
                    <a:pt x="0" y="521022"/>
                  </a:lnTo>
                  <a:lnTo>
                    <a:pt x="0" y="1"/>
                  </a:lnTo>
                  <a:lnTo>
                    <a:pt x="8229600" y="1"/>
                  </a:lnTo>
                  <a:lnTo>
                    <a:pt x="8229600" y="521022"/>
                  </a:lnTo>
                  <a:close/>
                </a:path>
              </a:pathLst>
            </a:cu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3273" tIns="123276" rIns="123275" bIns="497720" numCol="1" spcCol="1270" anchor="ctr" anchorCtr="0">
              <a:noAutofit/>
            </a:bodyPr>
            <a:lstStyle/>
            <a:p>
              <a:pPr marL="0" marR="0" lvl="0" indent="0" algn="ctr" defTabSz="770447" rtl="0" eaLnBrk="1" fontAlgn="auto" latinLnBrk="0" hangingPunct="1">
                <a:lnSpc>
                  <a:spcPct val="90000"/>
                </a:lnSpc>
                <a:spcBef>
                  <a:spcPts val="800"/>
                </a:spcBef>
                <a:spcAft>
                  <a:spcPct val="35000"/>
                </a:spcAft>
                <a:buClrTx/>
                <a:buSzTx/>
                <a:buFontTx/>
                <a:buNone/>
                <a:tabLst/>
                <a:defRPr/>
              </a:pPr>
              <a:r>
                <a:rPr kumimoji="0" lang="en-US" sz="1467" b="0" i="0" u="none" strike="noStrike" kern="0" cap="none" spc="0" normalizeH="0" baseline="0" noProof="0" dirty="0">
                  <a:ln>
                    <a:noFill/>
                  </a:ln>
                  <a:solidFill>
                    <a:prstClr val="white"/>
                  </a:solidFill>
                  <a:effectLst/>
                  <a:uLnTx/>
                  <a:uFillTx/>
                  <a:latin typeface="Source Sans Pro" panose="020B0604020202020204" charset="0"/>
                  <a:ea typeface="+mn-ea"/>
                  <a:cs typeface="Helvetica Neue UltraLight"/>
                </a:rPr>
                <a:t>If PASS knows the context, then she'll understand the meaning of "why, what, &amp; how" of the data or pattern. </a:t>
              </a:r>
            </a:p>
          </p:txBody>
        </p:sp>
        <p:sp>
          <p:nvSpPr>
            <p:cNvPr id="8" name="Freeform: Shape 7"/>
            <p:cNvSpPr/>
            <p:nvPr/>
          </p:nvSpPr>
          <p:spPr>
            <a:xfrm rot="21600000">
              <a:off x="457200" y="3266598"/>
              <a:ext cx="8229600" cy="801858"/>
            </a:xfrm>
            <a:custGeom>
              <a:avLst/>
              <a:gdLst>
                <a:gd name="connsiteX0" fmla="*/ 0 w 8229600"/>
                <a:gd name="connsiteY0" fmla="*/ 280834 h 801856"/>
                <a:gd name="connsiteX1" fmla="*/ 4014568 w 8229600"/>
                <a:gd name="connsiteY1" fmla="*/ 280834 h 801856"/>
                <a:gd name="connsiteX2" fmla="*/ 4014568 w 8229600"/>
                <a:gd name="connsiteY2" fmla="*/ 200464 h 801856"/>
                <a:gd name="connsiteX3" fmla="*/ 3914336 w 8229600"/>
                <a:gd name="connsiteY3" fmla="*/ 200464 h 801856"/>
                <a:gd name="connsiteX4" fmla="*/ 4114800 w 8229600"/>
                <a:gd name="connsiteY4" fmla="*/ 0 h 801856"/>
                <a:gd name="connsiteX5" fmla="*/ 4315264 w 8229600"/>
                <a:gd name="connsiteY5" fmla="*/ 200464 h 801856"/>
                <a:gd name="connsiteX6" fmla="*/ 4215032 w 8229600"/>
                <a:gd name="connsiteY6" fmla="*/ 200464 h 801856"/>
                <a:gd name="connsiteX7" fmla="*/ 4215032 w 8229600"/>
                <a:gd name="connsiteY7" fmla="*/ 280834 h 801856"/>
                <a:gd name="connsiteX8" fmla="*/ 8229600 w 8229600"/>
                <a:gd name="connsiteY8" fmla="*/ 280834 h 801856"/>
                <a:gd name="connsiteX9" fmla="*/ 8229600 w 8229600"/>
                <a:gd name="connsiteY9" fmla="*/ 801856 h 801856"/>
                <a:gd name="connsiteX10" fmla="*/ 0 w 8229600"/>
                <a:gd name="connsiteY10" fmla="*/ 801856 h 801856"/>
                <a:gd name="connsiteX11" fmla="*/ 0 w 8229600"/>
                <a:gd name="connsiteY11" fmla="*/ 280834 h 8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801856">
                  <a:moveTo>
                    <a:pt x="8229600" y="521022"/>
                  </a:moveTo>
                  <a:lnTo>
                    <a:pt x="4215032" y="521022"/>
                  </a:lnTo>
                  <a:lnTo>
                    <a:pt x="4215032" y="601392"/>
                  </a:lnTo>
                  <a:lnTo>
                    <a:pt x="4315264" y="601392"/>
                  </a:lnTo>
                  <a:lnTo>
                    <a:pt x="4114800" y="801855"/>
                  </a:lnTo>
                  <a:lnTo>
                    <a:pt x="3914336" y="601392"/>
                  </a:lnTo>
                  <a:lnTo>
                    <a:pt x="4014568" y="601392"/>
                  </a:lnTo>
                  <a:lnTo>
                    <a:pt x="4014568" y="521022"/>
                  </a:lnTo>
                  <a:lnTo>
                    <a:pt x="0" y="521022"/>
                  </a:lnTo>
                  <a:lnTo>
                    <a:pt x="0" y="1"/>
                  </a:lnTo>
                  <a:lnTo>
                    <a:pt x="8229600" y="1"/>
                  </a:lnTo>
                  <a:lnTo>
                    <a:pt x="8229600" y="521022"/>
                  </a:lnTo>
                  <a:close/>
                </a:path>
              </a:pathLst>
            </a:cu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3273" tIns="123276" rIns="123275" bIns="497721" numCol="1" spcCol="1270" anchor="ctr" anchorCtr="0">
              <a:noAutofit/>
            </a:bodyPr>
            <a:lstStyle/>
            <a:p>
              <a:pPr marL="0" marR="0" lvl="0" indent="0" algn="ctr" defTabSz="770447" rtl="0" eaLnBrk="1" fontAlgn="auto" latinLnBrk="0" hangingPunct="1">
                <a:lnSpc>
                  <a:spcPct val="90000"/>
                </a:lnSpc>
                <a:spcBef>
                  <a:spcPts val="800"/>
                </a:spcBef>
                <a:spcAft>
                  <a:spcPct val="35000"/>
                </a:spcAft>
                <a:buClrTx/>
                <a:buSzTx/>
                <a:buFontTx/>
                <a:buNone/>
                <a:tabLst/>
                <a:defRPr/>
              </a:pPr>
              <a:r>
                <a:rPr kumimoji="0" lang="en-US" sz="1467" b="0" i="0" u="none" strike="noStrike" kern="0" cap="none" spc="0" normalizeH="0" baseline="0" noProof="0" dirty="0">
                  <a:ln>
                    <a:noFill/>
                  </a:ln>
                  <a:solidFill>
                    <a:prstClr val="white"/>
                  </a:solidFill>
                  <a:effectLst/>
                  <a:uLnTx/>
                  <a:uFillTx/>
                  <a:latin typeface="Source Sans Pro" panose="020B0604020202020204" charset="0"/>
                  <a:ea typeface="+mn-ea"/>
                  <a:cs typeface="Helvetica Neue UltraLight"/>
                </a:rPr>
                <a:t>When PASS understands the relationship, then she'll know the context of the element.</a:t>
              </a:r>
            </a:p>
          </p:txBody>
        </p:sp>
        <p:sp>
          <p:nvSpPr>
            <p:cNvPr id="9" name="Freeform: Shape 8"/>
            <p:cNvSpPr/>
            <p:nvPr/>
          </p:nvSpPr>
          <p:spPr>
            <a:xfrm rot="21600000">
              <a:off x="457200" y="2472562"/>
              <a:ext cx="8229600" cy="801858"/>
            </a:xfrm>
            <a:custGeom>
              <a:avLst/>
              <a:gdLst>
                <a:gd name="connsiteX0" fmla="*/ 0 w 8229600"/>
                <a:gd name="connsiteY0" fmla="*/ 280834 h 801856"/>
                <a:gd name="connsiteX1" fmla="*/ 4014568 w 8229600"/>
                <a:gd name="connsiteY1" fmla="*/ 280834 h 801856"/>
                <a:gd name="connsiteX2" fmla="*/ 4014568 w 8229600"/>
                <a:gd name="connsiteY2" fmla="*/ 200464 h 801856"/>
                <a:gd name="connsiteX3" fmla="*/ 3914336 w 8229600"/>
                <a:gd name="connsiteY3" fmla="*/ 200464 h 801856"/>
                <a:gd name="connsiteX4" fmla="*/ 4114800 w 8229600"/>
                <a:gd name="connsiteY4" fmla="*/ 0 h 801856"/>
                <a:gd name="connsiteX5" fmla="*/ 4315264 w 8229600"/>
                <a:gd name="connsiteY5" fmla="*/ 200464 h 801856"/>
                <a:gd name="connsiteX6" fmla="*/ 4215032 w 8229600"/>
                <a:gd name="connsiteY6" fmla="*/ 200464 h 801856"/>
                <a:gd name="connsiteX7" fmla="*/ 4215032 w 8229600"/>
                <a:gd name="connsiteY7" fmla="*/ 280834 h 801856"/>
                <a:gd name="connsiteX8" fmla="*/ 8229600 w 8229600"/>
                <a:gd name="connsiteY8" fmla="*/ 280834 h 801856"/>
                <a:gd name="connsiteX9" fmla="*/ 8229600 w 8229600"/>
                <a:gd name="connsiteY9" fmla="*/ 801856 h 801856"/>
                <a:gd name="connsiteX10" fmla="*/ 0 w 8229600"/>
                <a:gd name="connsiteY10" fmla="*/ 801856 h 801856"/>
                <a:gd name="connsiteX11" fmla="*/ 0 w 8229600"/>
                <a:gd name="connsiteY11" fmla="*/ 280834 h 8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801856">
                  <a:moveTo>
                    <a:pt x="8229600" y="521022"/>
                  </a:moveTo>
                  <a:lnTo>
                    <a:pt x="4215032" y="521022"/>
                  </a:lnTo>
                  <a:lnTo>
                    <a:pt x="4215032" y="601392"/>
                  </a:lnTo>
                  <a:lnTo>
                    <a:pt x="4315264" y="601392"/>
                  </a:lnTo>
                  <a:lnTo>
                    <a:pt x="4114800" y="801855"/>
                  </a:lnTo>
                  <a:lnTo>
                    <a:pt x="3914336" y="601392"/>
                  </a:lnTo>
                  <a:lnTo>
                    <a:pt x="4014568" y="601392"/>
                  </a:lnTo>
                  <a:lnTo>
                    <a:pt x="4014568" y="521022"/>
                  </a:lnTo>
                  <a:lnTo>
                    <a:pt x="0" y="521022"/>
                  </a:lnTo>
                  <a:lnTo>
                    <a:pt x="0" y="1"/>
                  </a:lnTo>
                  <a:lnTo>
                    <a:pt x="8229600" y="1"/>
                  </a:lnTo>
                  <a:lnTo>
                    <a:pt x="8229600" y="521022"/>
                  </a:lnTo>
                  <a:close/>
                </a:path>
              </a:pathLst>
            </a:cu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3273" tIns="123276" rIns="123275" bIns="497721" numCol="1" spcCol="1270" anchor="ctr" anchorCtr="0">
              <a:noAutofit/>
            </a:bodyPr>
            <a:lstStyle/>
            <a:p>
              <a:pPr marL="0" marR="0" lvl="0" indent="0" algn="ctr" defTabSz="770447" rtl="0" eaLnBrk="1" fontAlgn="auto" latinLnBrk="0" hangingPunct="1">
                <a:lnSpc>
                  <a:spcPct val="90000"/>
                </a:lnSpc>
                <a:spcBef>
                  <a:spcPts val="800"/>
                </a:spcBef>
                <a:spcAft>
                  <a:spcPct val="35000"/>
                </a:spcAft>
                <a:buClrTx/>
                <a:buSzTx/>
                <a:buFontTx/>
                <a:buNone/>
                <a:tabLst/>
                <a:defRPr/>
              </a:pPr>
              <a:r>
                <a:rPr kumimoji="0" lang="en-US" sz="1467" b="0" i="0" u="none" strike="noStrike" kern="0" cap="none" spc="0" normalizeH="0" baseline="0" noProof="0" dirty="0">
                  <a:ln>
                    <a:noFill/>
                  </a:ln>
                  <a:solidFill>
                    <a:prstClr val="white"/>
                  </a:solidFill>
                  <a:effectLst/>
                  <a:uLnTx/>
                  <a:uFillTx/>
                  <a:latin typeface="Source Sans Pro" panose="020B0604020202020204" charset="0"/>
                  <a:ea typeface="+mn-ea"/>
                  <a:cs typeface="Helvetica Neue UltraLight"/>
                </a:rPr>
                <a:t>If PASS knows the data patterns, she'll know the relationship between data elements. </a:t>
              </a:r>
            </a:p>
          </p:txBody>
        </p:sp>
        <p:sp>
          <p:nvSpPr>
            <p:cNvPr id="10" name="Freeform: Shape 9"/>
            <p:cNvSpPr/>
            <p:nvPr/>
          </p:nvSpPr>
          <p:spPr>
            <a:xfrm>
              <a:off x="457200" y="1678525"/>
              <a:ext cx="8229600" cy="801858"/>
            </a:xfrm>
            <a:custGeom>
              <a:avLst/>
              <a:gdLst>
                <a:gd name="connsiteX0" fmla="*/ 0 w 8229600"/>
                <a:gd name="connsiteY0" fmla="*/ 280834 h 801856"/>
                <a:gd name="connsiteX1" fmla="*/ 4014568 w 8229600"/>
                <a:gd name="connsiteY1" fmla="*/ 280834 h 801856"/>
                <a:gd name="connsiteX2" fmla="*/ 4014568 w 8229600"/>
                <a:gd name="connsiteY2" fmla="*/ 200464 h 801856"/>
                <a:gd name="connsiteX3" fmla="*/ 3914336 w 8229600"/>
                <a:gd name="connsiteY3" fmla="*/ 200464 h 801856"/>
                <a:gd name="connsiteX4" fmla="*/ 4114800 w 8229600"/>
                <a:gd name="connsiteY4" fmla="*/ 0 h 801856"/>
                <a:gd name="connsiteX5" fmla="*/ 4315264 w 8229600"/>
                <a:gd name="connsiteY5" fmla="*/ 200464 h 801856"/>
                <a:gd name="connsiteX6" fmla="*/ 4215032 w 8229600"/>
                <a:gd name="connsiteY6" fmla="*/ 200464 h 801856"/>
                <a:gd name="connsiteX7" fmla="*/ 4215032 w 8229600"/>
                <a:gd name="connsiteY7" fmla="*/ 280834 h 801856"/>
                <a:gd name="connsiteX8" fmla="*/ 8229600 w 8229600"/>
                <a:gd name="connsiteY8" fmla="*/ 280834 h 801856"/>
                <a:gd name="connsiteX9" fmla="*/ 8229600 w 8229600"/>
                <a:gd name="connsiteY9" fmla="*/ 801856 h 801856"/>
                <a:gd name="connsiteX10" fmla="*/ 0 w 8229600"/>
                <a:gd name="connsiteY10" fmla="*/ 801856 h 801856"/>
                <a:gd name="connsiteX11" fmla="*/ 0 w 8229600"/>
                <a:gd name="connsiteY11" fmla="*/ 280834 h 80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9600" h="801856">
                  <a:moveTo>
                    <a:pt x="8229600" y="521022"/>
                  </a:moveTo>
                  <a:lnTo>
                    <a:pt x="4215032" y="521022"/>
                  </a:lnTo>
                  <a:lnTo>
                    <a:pt x="4215032" y="601392"/>
                  </a:lnTo>
                  <a:lnTo>
                    <a:pt x="4315264" y="601392"/>
                  </a:lnTo>
                  <a:lnTo>
                    <a:pt x="4114800" y="801855"/>
                  </a:lnTo>
                  <a:lnTo>
                    <a:pt x="3914336" y="601392"/>
                  </a:lnTo>
                  <a:lnTo>
                    <a:pt x="4014568" y="601392"/>
                  </a:lnTo>
                  <a:lnTo>
                    <a:pt x="4014568" y="521022"/>
                  </a:lnTo>
                  <a:lnTo>
                    <a:pt x="0" y="521022"/>
                  </a:lnTo>
                  <a:lnTo>
                    <a:pt x="0" y="1"/>
                  </a:lnTo>
                  <a:lnTo>
                    <a:pt x="8229600" y="1"/>
                  </a:lnTo>
                  <a:lnTo>
                    <a:pt x="8229600" y="521022"/>
                  </a:lnTo>
                  <a:close/>
                </a:path>
              </a:pathLst>
            </a:cu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123273" tIns="123276" rIns="123275" bIns="497721" numCol="1" spcCol="1270" anchor="ctr" anchorCtr="0">
              <a:noAutofit/>
            </a:bodyPr>
            <a:lstStyle/>
            <a:p>
              <a:pPr marL="0" marR="0" lvl="0" indent="0" algn="ctr" defTabSz="770447" rtl="0" eaLnBrk="1" fontAlgn="auto" latinLnBrk="0" hangingPunct="1">
                <a:lnSpc>
                  <a:spcPct val="90000"/>
                </a:lnSpc>
                <a:spcBef>
                  <a:spcPts val="800"/>
                </a:spcBef>
                <a:spcAft>
                  <a:spcPct val="35000"/>
                </a:spcAft>
                <a:buClrTx/>
                <a:buSzTx/>
                <a:buFontTx/>
                <a:buNone/>
                <a:tabLst/>
                <a:defRPr/>
              </a:pPr>
              <a:r>
                <a:rPr kumimoji="0" lang="en-US" sz="1467" b="0" i="0" u="none" strike="noStrike" kern="0" cap="none" spc="0" normalizeH="0" baseline="0" noProof="0" dirty="0">
                  <a:ln>
                    <a:noFill/>
                  </a:ln>
                  <a:solidFill>
                    <a:prstClr val="white"/>
                  </a:solidFill>
                  <a:effectLst/>
                  <a:uLnTx/>
                  <a:uFillTx/>
                  <a:latin typeface="Source Sans Pro" panose="020B0604020202020204" charset="0"/>
                  <a:ea typeface="+mn-ea"/>
                  <a:cs typeface="Helvetica Neue UltraLight"/>
                </a:rPr>
                <a:t> Patented Artificial Intelligence Algorithms, detect patterns. </a:t>
              </a:r>
            </a:p>
          </p:txBody>
        </p:sp>
      </p:gr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375"/>
          <a:stretch/>
        </p:blipFill>
        <p:spPr bwMode="auto">
          <a:xfrm>
            <a:off x="10160000" y="6441237"/>
            <a:ext cx="1727200" cy="2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17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Shape 556"/>
        <p:cNvGrpSpPr/>
        <p:nvPr/>
      </p:nvGrpSpPr>
      <p:grpSpPr>
        <a:xfrm>
          <a:off x="0" y="0"/>
          <a:ext cx="0" cy="0"/>
          <a:chOff x="0" y="0"/>
          <a:chExt cx="0" cy="0"/>
        </a:xfrm>
      </p:grpSpPr>
      <p:sp>
        <p:nvSpPr>
          <p:cNvPr id="557" name="Shape 557"/>
          <p:cNvSpPr/>
          <p:nvPr/>
        </p:nvSpPr>
        <p:spPr>
          <a:xfrm>
            <a:off x="4007711" y="1886945"/>
            <a:ext cx="3870800" cy="3870800"/>
          </a:xfrm>
          <a:prstGeom prst="ellipse">
            <a:avLst/>
          </a:prstGeom>
          <a:noFill/>
          <a:ln w="9525" cap="flat" cmpd="sng">
            <a:solidFill>
              <a:srgbClr val="7F7F7F"/>
            </a:solidFill>
            <a:prstDash val="lgDash"/>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cs typeface="Arial"/>
              <a:sym typeface="Arial"/>
            </a:endParaRPr>
          </a:p>
        </p:txBody>
      </p:sp>
      <p:sp>
        <p:nvSpPr>
          <p:cNvPr id="558" name="Shape 558"/>
          <p:cNvSpPr txBox="1">
            <a:spLocks noGrp="1"/>
          </p:cNvSpPr>
          <p:nvPr>
            <p:ph type="title"/>
          </p:nvPr>
        </p:nvSpPr>
        <p:spPr>
          <a:xfrm>
            <a:off x="1431600" y="1"/>
            <a:ext cx="9328800" cy="1257599"/>
          </a:xfrm>
          <a:prstGeom prst="rect">
            <a:avLst/>
          </a:prstGeom>
        </p:spPr>
        <p:txBody>
          <a:bodyPr lIns="121900" tIns="121900" rIns="121900" bIns="121900" anchor="ctr" anchorCtr="0">
            <a:noAutofit/>
          </a:bodyPr>
          <a:lstStyle/>
          <a:p>
            <a:r>
              <a:rPr lang="en" sz="2400" i="1" u="sng" dirty="0">
                <a:solidFill>
                  <a:srgbClr val="0070C0"/>
                </a:solidFill>
              </a:rPr>
              <a:t>Patented</a:t>
            </a:r>
            <a:r>
              <a:rPr lang="en" sz="2400" dirty="0">
                <a:solidFill>
                  <a:srgbClr val="0070C0"/>
                </a:solidFill>
              </a:rPr>
              <a:t> Artificial Intellig</a:t>
            </a:r>
            <a:r>
              <a:rPr lang="en-US" sz="2400" dirty="0">
                <a:solidFill>
                  <a:srgbClr val="0070C0"/>
                </a:solidFill>
              </a:rPr>
              <a:t>e</a:t>
            </a:r>
            <a:r>
              <a:rPr lang="en" sz="2400" dirty="0">
                <a:solidFill>
                  <a:srgbClr val="0070C0"/>
                </a:solidFill>
              </a:rPr>
              <a:t>nce (AI) </a:t>
            </a:r>
            <a:r>
              <a:rPr lang="en" sz="2400" dirty="0">
                <a:solidFill>
                  <a:srgbClr val="00B0F0"/>
                </a:solidFill>
              </a:rPr>
              <a:t>Capabil</a:t>
            </a:r>
            <a:r>
              <a:rPr lang="en-US" sz="2400" dirty="0" err="1">
                <a:solidFill>
                  <a:srgbClr val="00B0F0"/>
                </a:solidFill>
              </a:rPr>
              <a:t>i</a:t>
            </a:r>
            <a:r>
              <a:rPr lang="en" sz="2400" dirty="0">
                <a:solidFill>
                  <a:srgbClr val="00B0F0"/>
                </a:solidFill>
              </a:rPr>
              <a:t>ties</a:t>
            </a:r>
          </a:p>
        </p:txBody>
      </p:sp>
      <p:sp>
        <p:nvSpPr>
          <p:cNvPr id="559" name="Shape 559"/>
          <p:cNvSpPr/>
          <p:nvPr/>
        </p:nvSpPr>
        <p:spPr>
          <a:xfrm rot="2700000">
            <a:off x="3522465" y="2450991"/>
            <a:ext cx="3309259" cy="1210000"/>
          </a:xfrm>
          <a:prstGeom prst="roundRect">
            <a:avLst>
              <a:gd name="adj" fmla="val 50000"/>
            </a:avLst>
          </a:prstGeom>
          <a:solidFill>
            <a:srgbClr val="AFF000"/>
          </a:solidFill>
          <a:ln>
            <a:noFill/>
          </a:ln>
        </p:spPr>
        <p:txBody>
          <a:bodyPr lIns="121900" tIns="60933" rIns="121900" bIns="60933" anchor="ctr" anchorCtr="0">
            <a:noAutofit/>
          </a:bodyPr>
          <a:lstStyle/>
          <a:p>
            <a:pPr indent="-93131" defTabSz="1219170">
              <a:buClr>
                <a:srgbClr val="000000"/>
              </a:buClr>
            </a:pPr>
            <a:endParaRPr sz="1867" kern="0" dirty="0">
              <a:solidFill>
                <a:srgbClr val="000000"/>
              </a:solidFill>
              <a:latin typeface="Source Sans Pro" panose="020B0604020202020204" charset="0"/>
              <a:cs typeface="Arial"/>
              <a:sym typeface="Arial"/>
            </a:endParaRPr>
          </a:p>
        </p:txBody>
      </p:sp>
      <p:sp>
        <p:nvSpPr>
          <p:cNvPr id="560" name="Shape 560"/>
          <p:cNvSpPr/>
          <p:nvPr/>
        </p:nvSpPr>
        <p:spPr>
          <a:xfrm rot="2700000">
            <a:off x="5055509" y="3984033"/>
            <a:ext cx="3309259" cy="1210000"/>
          </a:xfrm>
          <a:prstGeom prst="roundRect">
            <a:avLst>
              <a:gd name="adj" fmla="val 50000"/>
            </a:avLst>
          </a:prstGeom>
          <a:solidFill>
            <a:srgbClr val="0070C0"/>
          </a:solidFill>
          <a:ln>
            <a:noFill/>
          </a:ln>
        </p:spPr>
        <p:txBody>
          <a:bodyPr lIns="121900" tIns="60933" rIns="121900" bIns="60933" anchor="ctr" anchorCtr="0">
            <a:noAutofit/>
          </a:bodyPr>
          <a:lstStyle/>
          <a:p>
            <a:pPr indent="-93131" defTabSz="1219170">
              <a:buClr>
                <a:srgbClr val="000000"/>
              </a:buClr>
            </a:pPr>
            <a:endParaRPr sz="1867" kern="0" dirty="0">
              <a:solidFill>
                <a:srgbClr val="000000"/>
              </a:solidFill>
              <a:latin typeface="Source Sans Pro" panose="020B0604020202020204" charset="0"/>
              <a:cs typeface="Arial"/>
              <a:sym typeface="Arial"/>
            </a:endParaRPr>
          </a:p>
        </p:txBody>
      </p:sp>
      <p:sp>
        <p:nvSpPr>
          <p:cNvPr id="561" name="Shape 561"/>
          <p:cNvSpPr/>
          <p:nvPr/>
        </p:nvSpPr>
        <p:spPr>
          <a:xfrm rot="-2700000">
            <a:off x="3522127" y="3983941"/>
            <a:ext cx="3309259" cy="1210000"/>
          </a:xfrm>
          <a:prstGeom prst="roundRect">
            <a:avLst>
              <a:gd name="adj" fmla="val 50000"/>
            </a:avLst>
          </a:prstGeom>
          <a:solidFill>
            <a:srgbClr val="4BC5A8"/>
          </a:solidFill>
          <a:ln>
            <a:noFill/>
          </a:ln>
        </p:spPr>
        <p:txBody>
          <a:bodyPr lIns="121900" tIns="60933" rIns="121900" bIns="60933" anchor="ctr" anchorCtr="0">
            <a:noAutofit/>
          </a:bodyPr>
          <a:lstStyle/>
          <a:p>
            <a:pPr indent="-93131" defTabSz="1219170">
              <a:buClr>
                <a:srgbClr val="000000"/>
              </a:buClr>
            </a:pPr>
            <a:endParaRPr sz="1867" kern="0" dirty="0">
              <a:solidFill>
                <a:srgbClr val="000000"/>
              </a:solidFill>
              <a:latin typeface="Source Sans Pro" panose="020B0604020202020204" charset="0"/>
              <a:cs typeface="Arial"/>
              <a:sym typeface="Arial"/>
            </a:endParaRPr>
          </a:p>
        </p:txBody>
      </p:sp>
      <p:sp>
        <p:nvSpPr>
          <p:cNvPr id="562" name="Shape 562"/>
          <p:cNvSpPr/>
          <p:nvPr/>
        </p:nvSpPr>
        <p:spPr>
          <a:xfrm rot="-2700000">
            <a:off x="5055171" y="2450900"/>
            <a:ext cx="3309259" cy="1210000"/>
          </a:xfrm>
          <a:prstGeom prst="roundRect">
            <a:avLst>
              <a:gd name="adj" fmla="val 50000"/>
            </a:avLst>
          </a:prstGeom>
          <a:solidFill>
            <a:srgbClr val="00CEF6"/>
          </a:solidFill>
          <a:ln>
            <a:noFill/>
          </a:ln>
        </p:spPr>
        <p:txBody>
          <a:bodyPr lIns="121900" tIns="60933" rIns="121900" bIns="60933" anchor="ctr" anchorCtr="0">
            <a:noAutofit/>
          </a:bodyPr>
          <a:lstStyle/>
          <a:p>
            <a:pPr indent="-93131" defTabSz="1219170">
              <a:buClr>
                <a:srgbClr val="000000"/>
              </a:buClr>
            </a:pPr>
            <a:endParaRPr sz="1867" kern="0" dirty="0">
              <a:solidFill>
                <a:srgbClr val="000000"/>
              </a:solidFill>
              <a:latin typeface="Source Sans Pro" panose="020B0604020202020204" charset="0"/>
              <a:cs typeface="Arial"/>
              <a:sym typeface="Arial"/>
            </a:endParaRPr>
          </a:p>
        </p:txBody>
      </p:sp>
      <p:sp>
        <p:nvSpPr>
          <p:cNvPr id="563" name="Shape 563"/>
          <p:cNvSpPr/>
          <p:nvPr/>
        </p:nvSpPr>
        <p:spPr>
          <a:xfrm>
            <a:off x="4823484" y="2688011"/>
            <a:ext cx="2259200" cy="2259200"/>
          </a:xfrm>
          <a:prstGeom prst="ellipse">
            <a:avLst/>
          </a:prstGeom>
          <a:noFill/>
          <a:ln w="76200" cap="flat" cmpd="sng">
            <a:solidFill>
              <a:srgbClr val="7F7F7F">
                <a:alpha val="20000"/>
              </a:srgbClr>
            </a:solidFill>
            <a:prstDash val="solid"/>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ea typeface="Calibri"/>
              <a:cs typeface="Calibri"/>
              <a:sym typeface="Calibri"/>
            </a:endParaRPr>
          </a:p>
        </p:txBody>
      </p:sp>
      <p:sp>
        <p:nvSpPr>
          <p:cNvPr id="564" name="Shape 564"/>
          <p:cNvSpPr/>
          <p:nvPr/>
        </p:nvSpPr>
        <p:spPr>
          <a:xfrm>
            <a:off x="4821647" y="2701197"/>
            <a:ext cx="1120399" cy="1121999"/>
          </a:xfrm>
          <a:custGeom>
            <a:avLst/>
            <a:gdLst/>
            <a:ahLst/>
            <a:cxnLst/>
            <a:rect l="0" t="0" r="0" b="0"/>
            <a:pathLst>
              <a:path w="120000" h="120000" extrusionOk="0">
                <a:moveTo>
                  <a:pt x="120000" y="0"/>
                </a:moveTo>
                <a:cubicBezTo>
                  <a:pt x="53743" y="0"/>
                  <a:pt x="0" y="53743"/>
                  <a:pt x="0" y="120000"/>
                </a:cubicBezTo>
                <a:cubicBezTo>
                  <a:pt x="120000" y="120000"/>
                  <a:pt x="120000" y="120000"/>
                  <a:pt x="120000" y="120000"/>
                </a:cubicBezTo>
                <a:lnTo>
                  <a:pt x="120000" y="0"/>
                </a:lnTo>
                <a:close/>
              </a:path>
            </a:pathLst>
          </a:custGeom>
          <a:solidFill>
            <a:srgbClr val="8EC400"/>
          </a:solidFill>
          <a:ln>
            <a:noFill/>
          </a:ln>
        </p:spPr>
        <p:txBody>
          <a:bodyPr lIns="121900" tIns="60933" rIns="121900" bIns="60933" anchor="t" anchorCtr="0">
            <a:noAutofit/>
          </a:bodyPr>
          <a:lstStyle/>
          <a:p>
            <a:pPr defTabSz="1219170">
              <a:buClr>
                <a:srgbClr val="000000"/>
              </a:buClr>
            </a:pPr>
            <a:endParaRPr sz="3200" kern="0" dirty="0">
              <a:solidFill>
                <a:srgbClr val="000000"/>
              </a:solidFill>
              <a:latin typeface="Source Sans Pro" panose="020B0604020202020204" charset="0"/>
              <a:cs typeface="Arial"/>
              <a:sym typeface="Arial"/>
            </a:endParaRPr>
          </a:p>
        </p:txBody>
      </p:sp>
      <p:sp>
        <p:nvSpPr>
          <p:cNvPr id="565" name="Shape 565"/>
          <p:cNvSpPr/>
          <p:nvPr/>
        </p:nvSpPr>
        <p:spPr>
          <a:xfrm>
            <a:off x="4821647" y="3822909"/>
            <a:ext cx="1120399" cy="1120399"/>
          </a:xfrm>
          <a:custGeom>
            <a:avLst/>
            <a:gdLst/>
            <a:ahLst/>
            <a:cxnLst/>
            <a:rect l="0" t="0" r="0" b="0"/>
            <a:pathLst>
              <a:path w="120000" h="120000" extrusionOk="0">
                <a:moveTo>
                  <a:pt x="0" y="0"/>
                </a:moveTo>
                <a:cubicBezTo>
                  <a:pt x="0" y="66256"/>
                  <a:pt x="53743" y="120000"/>
                  <a:pt x="120000" y="120000"/>
                </a:cubicBezTo>
                <a:cubicBezTo>
                  <a:pt x="120000" y="0"/>
                  <a:pt x="120000" y="0"/>
                  <a:pt x="120000" y="0"/>
                </a:cubicBezTo>
                <a:lnTo>
                  <a:pt x="0" y="0"/>
                </a:lnTo>
                <a:close/>
              </a:path>
            </a:pathLst>
          </a:custGeom>
          <a:solidFill>
            <a:srgbClr val="3468BC"/>
          </a:solidFill>
          <a:ln>
            <a:noFill/>
          </a:ln>
        </p:spPr>
        <p:txBody>
          <a:bodyPr lIns="121900" tIns="60933" rIns="121900" bIns="60933" anchor="t" anchorCtr="0">
            <a:noAutofit/>
          </a:bodyPr>
          <a:lstStyle/>
          <a:p>
            <a:pPr defTabSz="1219170"/>
            <a:endParaRPr sz="3200" kern="0" dirty="0">
              <a:solidFill>
                <a:srgbClr val="000000"/>
              </a:solidFill>
              <a:latin typeface="Source Sans Pro" panose="020B0604020202020204" charset="0"/>
              <a:cs typeface="Arial"/>
              <a:sym typeface="Arial"/>
            </a:endParaRPr>
          </a:p>
        </p:txBody>
      </p:sp>
      <p:sp>
        <p:nvSpPr>
          <p:cNvPr id="566" name="Shape 566"/>
          <p:cNvSpPr/>
          <p:nvPr/>
        </p:nvSpPr>
        <p:spPr>
          <a:xfrm>
            <a:off x="5942321" y="2701197"/>
            <a:ext cx="1121999" cy="1121999"/>
          </a:xfrm>
          <a:custGeom>
            <a:avLst/>
            <a:gdLst/>
            <a:ahLst/>
            <a:cxnLst/>
            <a:rect l="0" t="0" r="0" b="0"/>
            <a:pathLst>
              <a:path w="120000" h="120000" extrusionOk="0">
                <a:moveTo>
                  <a:pt x="0" y="0"/>
                </a:moveTo>
                <a:cubicBezTo>
                  <a:pt x="0" y="120000"/>
                  <a:pt x="0" y="120000"/>
                  <a:pt x="0" y="120000"/>
                </a:cubicBezTo>
                <a:cubicBezTo>
                  <a:pt x="120000" y="120000"/>
                  <a:pt x="120000" y="120000"/>
                  <a:pt x="120000" y="120000"/>
                </a:cubicBezTo>
                <a:cubicBezTo>
                  <a:pt x="120000" y="53743"/>
                  <a:pt x="66256" y="0"/>
                  <a:pt x="0" y="0"/>
                </a:cubicBezTo>
                <a:close/>
              </a:path>
            </a:pathLst>
          </a:custGeom>
          <a:solidFill>
            <a:srgbClr val="00A7C8"/>
          </a:solidFill>
          <a:ln>
            <a:noFill/>
          </a:ln>
        </p:spPr>
        <p:txBody>
          <a:bodyPr lIns="121900" tIns="60933" rIns="121900" bIns="60933" anchor="t" anchorCtr="0">
            <a:noAutofit/>
          </a:bodyPr>
          <a:lstStyle/>
          <a:p>
            <a:pPr defTabSz="1219170"/>
            <a:endParaRPr sz="3200" kern="0" dirty="0">
              <a:solidFill>
                <a:srgbClr val="000000"/>
              </a:solidFill>
              <a:latin typeface="Source Sans Pro" panose="020B0604020202020204" charset="0"/>
              <a:cs typeface="Arial"/>
              <a:sym typeface="Arial"/>
            </a:endParaRPr>
          </a:p>
        </p:txBody>
      </p:sp>
      <p:sp>
        <p:nvSpPr>
          <p:cNvPr id="567" name="Shape 567"/>
          <p:cNvSpPr/>
          <p:nvPr/>
        </p:nvSpPr>
        <p:spPr>
          <a:xfrm>
            <a:off x="5942321" y="3822909"/>
            <a:ext cx="1121999" cy="1120399"/>
          </a:xfrm>
          <a:custGeom>
            <a:avLst/>
            <a:gdLst/>
            <a:ahLst/>
            <a:cxnLst/>
            <a:rect l="0" t="0" r="0" b="0"/>
            <a:pathLst>
              <a:path w="120000" h="120000" extrusionOk="0">
                <a:moveTo>
                  <a:pt x="0" y="120000"/>
                </a:moveTo>
                <a:cubicBezTo>
                  <a:pt x="66256" y="120000"/>
                  <a:pt x="120000" y="66256"/>
                  <a:pt x="120000" y="0"/>
                </a:cubicBezTo>
                <a:cubicBezTo>
                  <a:pt x="0" y="0"/>
                  <a:pt x="0" y="0"/>
                  <a:pt x="0" y="0"/>
                </a:cubicBezTo>
                <a:lnTo>
                  <a:pt x="0" y="120000"/>
                </a:lnTo>
                <a:close/>
              </a:path>
            </a:pathLst>
          </a:custGeom>
          <a:solidFill>
            <a:srgbClr val="1F273B"/>
          </a:solidFill>
          <a:ln>
            <a:noFill/>
          </a:ln>
        </p:spPr>
        <p:txBody>
          <a:bodyPr lIns="121900" tIns="60933" rIns="121900" bIns="60933" anchor="t" anchorCtr="0">
            <a:noAutofit/>
          </a:bodyPr>
          <a:lstStyle/>
          <a:p>
            <a:pPr defTabSz="1219170"/>
            <a:endParaRPr sz="3200" kern="0" dirty="0">
              <a:solidFill>
                <a:srgbClr val="000000"/>
              </a:solidFill>
              <a:latin typeface="Source Sans Pro" panose="020B0604020202020204" charset="0"/>
              <a:cs typeface="Arial"/>
              <a:sym typeface="Arial"/>
            </a:endParaRPr>
          </a:p>
        </p:txBody>
      </p:sp>
      <p:sp>
        <p:nvSpPr>
          <p:cNvPr id="568" name="Shape 568"/>
          <p:cNvSpPr/>
          <p:nvPr/>
        </p:nvSpPr>
        <p:spPr>
          <a:xfrm>
            <a:off x="4927729" y="2859921"/>
            <a:ext cx="2065695" cy="1908748"/>
          </a:xfrm>
          <a:prstGeom prst="ellipse">
            <a:avLst/>
          </a:prstGeom>
          <a:gradFill>
            <a:gsLst>
              <a:gs pos="0">
                <a:srgbClr val="FFFFFF"/>
              </a:gs>
              <a:gs pos="81000">
                <a:srgbClr val="EEEEEE"/>
              </a:gs>
              <a:gs pos="100000">
                <a:srgbClr val="D8D8D8"/>
              </a:gs>
            </a:gsLst>
            <a:path path="circle">
              <a:fillToRect l="50000" t="50000" r="50000" b="50000"/>
            </a:path>
            <a:tileRect/>
          </a:gradFill>
          <a:ln>
            <a:noFill/>
          </a:ln>
        </p:spPr>
        <p:txBody>
          <a:bodyPr lIns="121900" tIns="1341100" rIns="121900" bIns="60933" anchor="ctr" anchorCtr="1">
            <a:noAutofit/>
          </a:bodyPr>
          <a:lstStyle/>
          <a:p>
            <a:pPr algn="ctr" defTabSz="1219170">
              <a:buSzPct val="25000"/>
            </a:pPr>
            <a:r>
              <a:rPr lang="en" sz="1667" kern="0" dirty="0">
                <a:solidFill>
                  <a:srgbClr val="28324A"/>
                </a:solidFill>
                <a:latin typeface="Oswald" panose="020B0604020202020204" charset="0"/>
                <a:ea typeface="Source Sans Pro"/>
                <a:cs typeface="Source Sans Pro"/>
                <a:sym typeface="Source Sans Pro"/>
              </a:rPr>
              <a:t>REMTCS  PASS APPLIANCE</a:t>
            </a:r>
          </a:p>
          <a:p>
            <a:pPr algn="ctr" defTabSz="1219170">
              <a:buSzPct val="25000"/>
            </a:pPr>
            <a:endParaRPr lang="en" sz="1667" kern="0" dirty="0">
              <a:solidFill>
                <a:srgbClr val="28324A"/>
              </a:solidFill>
              <a:latin typeface="Oswald" panose="020B0604020202020204" charset="0"/>
              <a:ea typeface="Source Sans Pro"/>
              <a:cs typeface="Source Sans Pro"/>
              <a:sym typeface="Source Sans Pro"/>
            </a:endParaRPr>
          </a:p>
          <a:p>
            <a:pPr algn="ctr" defTabSz="1219170">
              <a:buSzPct val="25000"/>
            </a:pPr>
            <a:endParaRPr lang="en" sz="1667" kern="0" dirty="0">
              <a:solidFill>
                <a:srgbClr val="28324A"/>
              </a:solidFill>
              <a:latin typeface="Oswald" panose="020B0604020202020204" charset="0"/>
              <a:ea typeface="Source Sans Pro"/>
              <a:cs typeface="Source Sans Pro"/>
              <a:sym typeface="Source Sans Pro"/>
            </a:endParaRPr>
          </a:p>
          <a:p>
            <a:pPr algn="ctr" defTabSz="1219170">
              <a:buSzPct val="25000"/>
            </a:pPr>
            <a:endParaRPr lang="en" sz="1667" kern="0" dirty="0">
              <a:solidFill>
                <a:srgbClr val="28324A"/>
              </a:solidFill>
              <a:latin typeface="Oswald" panose="020B0604020202020204" charset="0"/>
              <a:ea typeface="Source Sans Pro"/>
              <a:cs typeface="Source Sans Pro"/>
              <a:sym typeface="Source Sans Pro"/>
            </a:endParaRPr>
          </a:p>
          <a:p>
            <a:pPr algn="ctr" defTabSz="1219170">
              <a:buSzPct val="25000"/>
            </a:pPr>
            <a:endParaRPr lang="en" sz="1667" kern="0" dirty="0">
              <a:solidFill>
                <a:srgbClr val="28324A"/>
              </a:solidFill>
              <a:latin typeface="Oswald" panose="020B0604020202020204" charset="0"/>
              <a:ea typeface="Source Sans Pro"/>
              <a:cs typeface="Source Sans Pro"/>
              <a:sym typeface="Source Sans Pro"/>
            </a:endParaRPr>
          </a:p>
          <a:p>
            <a:pPr algn="ctr" defTabSz="1219170">
              <a:buSzPct val="25000"/>
            </a:pPr>
            <a:endParaRPr lang="en" sz="1667" kern="0" dirty="0">
              <a:solidFill>
                <a:srgbClr val="28324A"/>
              </a:solidFill>
              <a:latin typeface="Oswald" panose="020B0604020202020204" charset="0"/>
              <a:ea typeface="Source Sans Pro"/>
              <a:cs typeface="Source Sans Pro"/>
              <a:sym typeface="Source Sans Pro"/>
            </a:endParaRPr>
          </a:p>
        </p:txBody>
      </p:sp>
      <p:sp>
        <p:nvSpPr>
          <p:cNvPr id="570" name="Shape 570"/>
          <p:cNvSpPr/>
          <p:nvPr/>
        </p:nvSpPr>
        <p:spPr>
          <a:xfrm>
            <a:off x="4980641" y="2016947"/>
            <a:ext cx="165199" cy="165199"/>
          </a:xfrm>
          <a:prstGeom prst="ellipse">
            <a:avLst/>
          </a:prstGeom>
          <a:solidFill>
            <a:srgbClr val="AFF000"/>
          </a:solidFill>
          <a:ln w="25400" cap="flat" cmpd="sng">
            <a:solidFill>
              <a:srgbClr val="FFFFFF"/>
            </a:solidFill>
            <a:prstDash val="solid"/>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cs typeface="Arial"/>
              <a:sym typeface="Arial"/>
            </a:endParaRPr>
          </a:p>
        </p:txBody>
      </p:sp>
      <p:sp>
        <p:nvSpPr>
          <p:cNvPr id="571" name="Shape 571"/>
          <p:cNvSpPr/>
          <p:nvPr/>
        </p:nvSpPr>
        <p:spPr>
          <a:xfrm>
            <a:off x="6734103" y="2016947"/>
            <a:ext cx="165199" cy="165199"/>
          </a:xfrm>
          <a:prstGeom prst="ellipse">
            <a:avLst/>
          </a:prstGeom>
          <a:solidFill>
            <a:srgbClr val="00CEF6"/>
          </a:solidFill>
          <a:ln w="25400" cap="flat" cmpd="sng">
            <a:solidFill>
              <a:srgbClr val="FFFFFF"/>
            </a:solidFill>
            <a:prstDash val="solid"/>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cs typeface="Arial"/>
              <a:sym typeface="Arial"/>
            </a:endParaRPr>
          </a:p>
        </p:txBody>
      </p:sp>
      <p:sp>
        <p:nvSpPr>
          <p:cNvPr id="572" name="Shape 572"/>
          <p:cNvSpPr/>
          <p:nvPr/>
        </p:nvSpPr>
        <p:spPr>
          <a:xfrm>
            <a:off x="7589150" y="2859921"/>
            <a:ext cx="165199" cy="165199"/>
          </a:xfrm>
          <a:prstGeom prst="ellipse">
            <a:avLst/>
          </a:prstGeom>
          <a:solidFill>
            <a:srgbClr val="00CEF6"/>
          </a:solidFill>
          <a:ln w="25400" cap="flat" cmpd="sng">
            <a:solidFill>
              <a:srgbClr val="FFFFFF"/>
            </a:solidFill>
            <a:prstDash val="solid"/>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cs typeface="Arial"/>
              <a:sym typeface="Arial"/>
            </a:endParaRPr>
          </a:p>
        </p:txBody>
      </p:sp>
      <p:sp>
        <p:nvSpPr>
          <p:cNvPr id="573" name="Shape 573"/>
          <p:cNvSpPr/>
          <p:nvPr/>
        </p:nvSpPr>
        <p:spPr>
          <a:xfrm>
            <a:off x="7589150" y="4603470"/>
            <a:ext cx="165199" cy="165199"/>
          </a:xfrm>
          <a:prstGeom prst="ellipse">
            <a:avLst/>
          </a:prstGeom>
          <a:solidFill>
            <a:srgbClr val="0070C0"/>
          </a:solidFill>
          <a:ln w="25400" cap="flat" cmpd="sng">
            <a:solidFill>
              <a:srgbClr val="FFFFFF"/>
            </a:solidFill>
            <a:prstDash val="solid"/>
            <a:round/>
            <a:headEnd type="none" w="med" len="med"/>
            <a:tailEnd type="none" w="med" len="med"/>
          </a:ln>
        </p:spPr>
        <p:txBody>
          <a:bodyPr lIns="121900" tIns="60933" rIns="121900" bIns="60933" anchor="ctr" anchorCtr="0">
            <a:noAutofit/>
          </a:bodyPr>
          <a:lstStyle/>
          <a:p>
            <a:pPr algn="ctr" defTabSz="1219170">
              <a:buClr>
                <a:srgbClr val="000000"/>
              </a:buClr>
            </a:pPr>
            <a:endParaRPr sz="3200" kern="0" dirty="0">
              <a:solidFill>
                <a:srgbClr val="FFFFFF"/>
              </a:solidFill>
              <a:latin typeface="Source Sans Pro" panose="020B0604020202020204" charset="0"/>
              <a:cs typeface="Arial"/>
              <a:sym typeface="Arial"/>
            </a:endParaRPr>
          </a:p>
        </p:txBody>
      </p:sp>
      <p:sp>
        <p:nvSpPr>
          <p:cNvPr id="576" name="Shape 576"/>
          <p:cNvSpPr/>
          <p:nvPr/>
        </p:nvSpPr>
        <p:spPr>
          <a:xfrm>
            <a:off x="4123295" y="2859921"/>
            <a:ext cx="165199" cy="165199"/>
          </a:xfrm>
          <a:prstGeom prst="ellipse">
            <a:avLst/>
          </a:prstGeom>
          <a:solidFill>
            <a:srgbClr val="AFF000"/>
          </a:solidFill>
          <a:ln w="25400" cap="flat" cmpd="sng">
            <a:solidFill>
              <a:srgbClr val="FFFFFF"/>
            </a:solidFill>
            <a:prstDash val="solid"/>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cs typeface="Arial"/>
              <a:sym typeface="Arial"/>
            </a:endParaRPr>
          </a:p>
        </p:txBody>
      </p:sp>
      <p:sp>
        <p:nvSpPr>
          <p:cNvPr id="577" name="Shape 577"/>
          <p:cNvSpPr/>
          <p:nvPr/>
        </p:nvSpPr>
        <p:spPr>
          <a:xfrm>
            <a:off x="4123295" y="4603470"/>
            <a:ext cx="165199" cy="165199"/>
          </a:xfrm>
          <a:prstGeom prst="ellipse">
            <a:avLst/>
          </a:prstGeom>
          <a:solidFill>
            <a:srgbClr val="4BC5A8"/>
          </a:solidFill>
          <a:ln w="25400" cap="flat" cmpd="sng">
            <a:solidFill>
              <a:srgbClr val="FFFFFF"/>
            </a:solidFill>
            <a:prstDash val="solid"/>
            <a:round/>
            <a:headEnd type="none" w="med" len="med"/>
            <a:tailEnd type="none" w="med" len="med"/>
          </a:ln>
        </p:spPr>
        <p:txBody>
          <a:bodyPr lIns="121900" tIns="60933" rIns="121900" bIns="60933" anchor="ctr" anchorCtr="0">
            <a:noAutofit/>
          </a:bodyPr>
          <a:lstStyle/>
          <a:p>
            <a:pPr algn="ctr" defTabSz="1219170"/>
            <a:endParaRPr sz="3200" kern="0" dirty="0">
              <a:solidFill>
                <a:srgbClr val="FFFFFF"/>
              </a:solidFill>
              <a:latin typeface="Source Sans Pro" panose="020B0604020202020204" charset="0"/>
              <a:cs typeface="Arial"/>
              <a:sym typeface="Arial"/>
            </a:endParaRPr>
          </a:p>
        </p:txBody>
      </p:sp>
      <p:grpSp>
        <p:nvGrpSpPr>
          <p:cNvPr id="586" name="Shape 586"/>
          <p:cNvGrpSpPr/>
          <p:nvPr/>
        </p:nvGrpSpPr>
        <p:grpSpPr>
          <a:xfrm>
            <a:off x="8301970" y="1743333"/>
            <a:ext cx="3258863" cy="1662460"/>
            <a:chOff x="8578271" y="1488369"/>
            <a:chExt cx="2810099" cy="1813067"/>
          </a:xfrm>
        </p:grpSpPr>
        <p:sp>
          <p:nvSpPr>
            <p:cNvPr id="587" name="Shape 587"/>
            <p:cNvSpPr txBox="1"/>
            <p:nvPr/>
          </p:nvSpPr>
          <p:spPr>
            <a:xfrm>
              <a:off x="8578271" y="2137073"/>
              <a:ext cx="2800800" cy="1164363"/>
            </a:xfrm>
            <a:prstGeom prst="rect">
              <a:avLst/>
            </a:prstGeom>
            <a:noFill/>
            <a:ln>
              <a:noFill/>
            </a:ln>
          </p:spPr>
          <p:txBody>
            <a:bodyPr lIns="121900" tIns="60933" rIns="121900" bIns="60933" anchor="t" anchorCtr="0">
              <a:noAutofit/>
            </a:bodyPr>
            <a:lstStyle/>
            <a:p>
              <a:pPr defTabSz="1219170">
                <a:buSzPct val="25000"/>
              </a:pPr>
              <a:r>
                <a:rPr lang="en" sz="1867" b="1" kern="0" dirty="0">
                  <a:solidFill>
                    <a:srgbClr val="00B0F0"/>
                  </a:solidFill>
                  <a:latin typeface="Source Sans Pro" panose="020B0604020202020204" charset="0"/>
                  <a:ea typeface="Source Sans Pro"/>
                  <a:cs typeface="Source Sans Pro"/>
                  <a:sym typeface="Source Sans Pro"/>
                </a:rPr>
                <a:t>Autonously Forms Associations</a:t>
              </a:r>
            </a:p>
            <a:p>
              <a:pPr defTabSz="1219170">
                <a:buSzPct val="25000"/>
              </a:pPr>
              <a:endParaRPr lang="en" sz="1867" b="1" kern="0" dirty="0">
                <a:solidFill>
                  <a:srgbClr val="00B0F0"/>
                </a:solidFill>
                <a:latin typeface="Source Sans Pro" panose="020B0604020202020204" charset="0"/>
                <a:ea typeface="Source Sans Pro"/>
                <a:cs typeface="Source Sans Pro"/>
                <a:sym typeface="Source Sans Pro"/>
              </a:endParaRPr>
            </a:p>
          </p:txBody>
        </p:sp>
        <p:sp>
          <p:nvSpPr>
            <p:cNvPr id="588" name="Shape 588"/>
            <p:cNvSpPr txBox="1"/>
            <p:nvPr/>
          </p:nvSpPr>
          <p:spPr>
            <a:xfrm>
              <a:off x="8578271" y="1488369"/>
              <a:ext cx="2810099" cy="400199"/>
            </a:xfrm>
            <a:prstGeom prst="rect">
              <a:avLst/>
            </a:prstGeom>
            <a:noFill/>
            <a:ln>
              <a:noFill/>
            </a:ln>
          </p:spPr>
          <p:txBody>
            <a:bodyPr lIns="121900" tIns="60933" rIns="121900" bIns="60933" anchor="t" anchorCtr="0">
              <a:noAutofit/>
            </a:bodyPr>
            <a:lstStyle/>
            <a:p>
              <a:pPr defTabSz="1219170">
                <a:buSzPct val="25000"/>
              </a:pPr>
              <a:r>
                <a:rPr lang="en" sz="1733" b="1" kern="0" dirty="0">
                  <a:solidFill>
                    <a:srgbClr val="002060"/>
                  </a:solidFill>
                  <a:latin typeface="Source Sans Pro" panose="020B0604020202020204" charset="0"/>
                  <a:ea typeface="Source Sans Pro"/>
                  <a:cs typeface="Source Sans Pro"/>
                  <a:sym typeface="Source Sans Pro"/>
                </a:rPr>
                <a:t>Type 3: Autonomous Decision Trees</a:t>
              </a:r>
            </a:p>
          </p:txBody>
        </p:sp>
      </p:grpSp>
      <p:grpSp>
        <p:nvGrpSpPr>
          <p:cNvPr id="589" name="Shape 589"/>
          <p:cNvGrpSpPr/>
          <p:nvPr/>
        </p:nvGrpSpPr>
        <p:grpSpPr>
          <a:xfrm>
            <a:off x="8302473" y="4616579"/>
            <a:ext cx="3258359" cy="862763"/>
            <a:chOff x="6426462" y="3475458"/>
            <a:chExt cx="2133000" cy="714208"/>
          </a:xfrm>
        </p:grpSpPr>
        <p:sp>
          <p:nvSpPr>
            <p:cNvPr id="590" name="Shape 590"/>
            <p:cNvSpPr txBox="1"/>
            <p:nvPr/>
          </p:nvSpPr>
          <p:spPr>
            <a:xfrm>
              <a:off x="6426462" y="3745966"/>
              <a:ext cx="2126100" cy="443700"/>
            </a:xfrm>
            <a:prstGeom prst="rect">
              <a:avLst/>
            </a:prstGeom>
            <a:noFill/>
            <a:ln>
              <a:noFill/>
            </a:ln>
          </p:spPr>
          <p:txBody>
            <a:bodyPr lIns="121900" tIns="60933" rIns="121900" bIns="60933" anchor="t" anchorCtr="0">
              <a:noAutofit/>
            </a:bodyPr>
            <a:lstStyle/>
            <a:p>
              <a:pPr defTabSz="1219170">
                <a:buSzPct val="25000"/>
              </a:pPr>
              <a:r>
                <a:rPr lang="en" sz="1867" b="1" kern="0" dirty="0">
                  <a:solidFill>
                    <a:srgbClr val="0070C0"/>
                  </a:solidFill>
                  <a:latin typeface="Source Sans Pro" panose="020B0604020202020204" charset="0"/>
                  <a:ea typeface="Source Sans Pro"/>
                  <a:cs typeface="Source Sans Pro"/>
                  <a:sym typeface="Source Sans Pro"/>
                </a:rPr>
                <a:t>Human Characteristics </a:t>
              </a:r>
            </a:p>
            <a:p>
              <a:pPr defTabSz="1219170">
                <a:buSzPct val="25000"/>
              </a:pPr>
              <a:r>
                <a:rPr lang="en" sz="1867" b="1" kern="0" dirty="0">
                  <a:solidFill>
                    <a:srgbClr val="0070C0"/>
                  </a:solidFill>
                  <a:latin typeface="Source Sans Pro" panose="020B0604020202020204" charset="0"/>
                  <a:ea typeface="Source Sans Pro"/>
                  <a:cs typeface="Source Sans Pro"/>
                  <a:sym typeface="Source Sans Pro"/>
                </a:rPr>
                <a:t>(In Development)</a:t>
              </a:r>
            </a:p>
            <a:p>
              <a:pPr defTabSz="1219170">
                <a:buSzPct val="25000"/>
              </a:pPr>
              <a:endParaRPr lang="en" sz="1867" b="1" kern="0" dirty="0">
                <a:solidFill>
                  <a:srgbClr val="0070C0"/>
                </a:solidFill>
                <a:latin typeface="Source Sans Pro" panose="020B0604020202020204" charset="0"/>
                <a:ea typeface="Source Sans Pro"/>
                <a:cs typeface="Source Sans Pro"/>
                <a:sym typeface="Source Sans Pro"/>
              </a:endParaRPr>
            </a:p>
          </p:txBody>
        </p:sp>
        <p:sp>
          <p:nvSpPr>
            <p:cNvPr id="591" name="Shape 591"/>
            <p:cNvSpPr txBox="1"/>
            <p:nvPr/>
          </p:nvSpPr>
          <p:spPr>
            <a:xfrm>
              <a:off x="6426462" y="3475458"/>
              <a:ext cx="2133000" cy="303900"/>
            </a:xfrm>
            <a:prstGeom prst="rect">
              <a:avLst/>
            </a:prstGeom>
            <a:noFill/>
            <a:ln>
              <a:noFill/>
            </a:ln>
          </p:spPr>
          <p:txBody>
            <a:bodyPr lIns="121900" tIns="60933" rIns="121900" bIns="60933" anchor="t" anchorCtr="0">
              <a:noAutofit/>
            </a:bodyPr>
            <a:lstStyle/>
            <a:p>
              <a:pPr defTabSz="1219170">
                <a:buSzPct val="25000"/>
              </a:pPr>
              <a:r>
                <a:rPr lang="en" sz="1733" b="1" kern="0" dirty="0">
                  <a:solidFill>
                    <a:srgbClr val="002060"/>
                  </a:solidFill>
                  <a:latin typeface="Source Sans Pro" panose="020B0604020202020204" charset="0"/>
                  <a:ea typeface="Source Sans Pro"/>
                  <a:cs typeface="Source Sans Pro"/>
                  <a:sym typeface="Source Sans Pro"/>
                </a:rPr>
                <a:t>Type 4: Deep (Self) Learning</a:t>
              </a:r>
            </a:p>
          </p:txBody>
        </p:sp>
      </p:grpSp>
      <p:grpSp>
        <p:nvGrpSpPr>
          <p:cNvPr id="592" name="Shape 592"/>
          <p:cNvGrpSpPr/>
          <p:nvPr/>
        </p:nvGrpSpPr>
        <p:grpSpPr>
          <a:xfrm>
            <a:off x="486433" y="1743332"/>
            <a:ext cx="3096017" cy="862883"/>
            <a:chOff x="8578271" y="1488369"/>
            <a:chExt cx="2810100" cy="941054"/>
          </a:xfrm>
        </p:grpSpPr>
        <p:sp>
          <p:nvSpPr>
            <p:cNvPr id="593" name="Shape 593"/>
            <p:cNvSpPr txBox="1"/>
            <p:nvPr/>
          </p:nvSpPr>
          <p:spPr>
            <a:xfrm>
              <a:off x="8578271" y="1844723"/>
              <a:ext cx="2800799" cy="584700"/>
            </a:xfrm>
            <a:prstGeom prst="rect">
              <a:avLst/>
            </a:prstGeom>
            <a:noFill/>
            <a:ln>
              <a:noFill/>
            </a:ln>
          </p:spPr>
          <p:txBody>
            <a:bodyPr lIns="121900" tIns="60933" rIns="121900" bIns="60933" anchor="t" anchorCtr="0">
              <a:noAutofit/>
            </a:bodyPr>
            <a:lstStyle/>
            <a:p>
              <a:pPr algn="r" defTabSz="1219170">
                <a:buSzPct val="25000"/>
              </a:pPr>
              <a:r>
                <a:rPr lang="en" sz="1867" b="1" kern="0" dirty="0">
                  <a:solidFill>
                    <a:srgbClr val="BAD557"/>
                  </a:solidFill>
                  <a:latin typeface="Source Sans Pro" panose="020B0604020202020204" charset="0"/>
                  <a:ea typeface="Source Sans Pro"/>
                  <a:cs typeface="Source Sans Pro"/>
                  <a:sym typeface="Source Sans Pro"/>
                </a:rPr>
                <a:t>Contextual Understanding</a:t>
              </a:r>
              <a:endParaRPr lang="en" sz="1467" b="1" kern="0" dirty="0">
                <a:solidFill>
                  <a:srgbClr val="BAD557"/>
                </a:solidFill>
                <a:latin typeface="Source Sans Pro" panose="020B0604020202020204" charset="0"/>
                <a:ea typeface="Source Sans Pro"/>
                <a:cs typeface="Source Sans Pro"/>
                <a:sym typeface="Source Sans Pro"/>
              </a:endParaRPr>
            </a:p>
            <a:p>
              <a:pPr algn="r" defTabSz="1219170">
                <a:buSzPct val="25000"/>
              </a:pPr>
              <a:endParaRPr lang="en" sz="1467" b="1" kern="0" dirty="0">
                <a:solidFill>
                  <a:srgbClr val="002060"/>
                </a:solidFill>
                <a:latin typeface="Source Sans Pro" panose="020B0604020202020204" charset="0"/>
                <a:ea typeface="Source Sans Pro"/>
                <a:cs typeface="Source Sans Pro"/>
                <a:sym typeface="Source Sans Pro"/>
              </a:endParaRPr>
            </a:p>
          </p:txBody>
        </p:sp>
        <p:sp>
          <p:nvSpPr>
            <p:cNvPr id="594" name="Shape 594"/>
            <p:cNvSpPr txBox="1"/>
            <p:nvPr/>
          </p:nvSpPr>
          <p:spPr>
            <a:xfrm>
              <a:off x="8578272" y="1488369"/>
              <a:ext cx="2810099" cy="400198"/>
            </a:xfrm>
            <a:prstGeom prst="rect">
              <a:avLst/>
            </a:prstGeom>
            <a:noFill/>
            <a:ln>
              <a:noFill/>
            </a:ln>
          </p:spPr>
          <p:txBody>
            <a:bodyPr lIns="121900" tIns="60933" rIns="121900" bIns="60933" anchor="t" anchorCtr="0">
              <a:noAutofit/>
            </a:bodyPr>
            <a:lstStyle/>
            <a:p>
              <a:pPr algn="r" defTabSz="1219170">
                <a:buSzPct val="25000"/>
              </a:pPr>
              <a:r>
                <a:rPr lang="en" sz="1733" b="1" kern="0" dirty="0">
                  <a:solidFill>
                    <a:srgbClr val="002060"/>
                  </a:solidFill>
                  <a:latin typeface="Source Sans Pro" panose="020B0604020202020204" charset="0"/>
                  <a:ea typeface="Source Sans Pro"/>
                  <a:cs typeface="Source Sans Pro"/>
                  <a:sym typeface="Source Sans Pro"/>
                </a:rPr>
                <a:t>Type 2: Behavioral Analysis</a:t>
              </a:r>
            </a:p>
          </p:txBody>
        </p:sp>
      </p:grpSp>
      <p:grpSp>
        <p:nvGrpSpPr>
          <p:cNvPr id="595" name="Shape 595"/>
          <p:cNvGrpSpPr/>
          <p:nvPr/>
        </p:nvGrpSpPr>
        <p:grpSpPr>
          <a:xfrm>
            <a:off x="689632" y="4616579"/>
            <a:ext cx="2892928" cy="862763"/>
            <a:chOff x="386248" y="3475458"/>
            <a:chExt cx="2133000" cy="714208"/>
          </a:xfrm>
        </p:grpSpPr>
        <p:sp>
          <p:nvSpPr>
            <p:cNvPr id="596" name="Shape 596"/>
            <p:cNvSpPr txBox="1"/>
            <p:nvPr/>
          </p:nvSpPr>
          <p:spPr>
            <a:xfrm>
              <a:off x="386248" y="3745966"/>
              <a:ext cx="2126100" cy="443700"/>
            </a:xfrm>
            <a:prstGeom prst="rect">
              <a:avLst/>
            </a:prstGeom>
            <a:noFill/>
            <a:ln>
              <a:noFill/>
            </a:ln>
          </p:spPr>
          <p:txBody>
            <a:bodyPr lIns="121900" tIns="60933" rIns="121900" bIns="60933" anchor="t" anchorCtr="0">
              <a:noAutofit/>
            </a:bodyPr>
            <a:lstStyle/>
            <a:p>
              <a:pPr algn="r" defTabSz="1219170">
                <a:buSzPct val="25000"/>
              </a:pPr>
              <a:r>
                <a:rPr lang="en" sz="1867" b="1" kern="0" dirty="0">
                  <a:solidFill>
                    <a:srgbClr val="4BC5A8"/>
                  </a:solidFill>
                  <a:latin typeface="Source Sans Pro" panose="020B0604020202020204" charset="0"/>
                  <a:ea typeface="Source Sans Pro"/>
                  <a:cs typeface="Source Sans Pro"/>
                  <a:sym typeface="Source Sans Pro"/>
                </a:rPr>
                <a:t>Database (Static)</a:t>
              </a:r>
            </a:p>
          </p:txBody>
        </p:sp>
        <p:sp>
          <p:nvSpPr>
            <p:cNvPr id="597" name="Shape 597"/>
            <p:cNvSpPr txBox="1"/>
            <p:nvPr/>
          </p:nvSpPr>
          <p:spPr>
            <a:xfrm>
              <a:off x="386248" y="3475458"/>
              <a:ext cx="2133000" cy="303900"/>
            </a:xfrm>
            <a:prstGeom prst="rect">
              <a:avLst/>
            </a:prstGeom>
            <a:noFill/>
            <a:ln>
              <a:noFill/>
            </a:ln>
          </p:spPr>
          <p:txBody>
            <a:bodyPr lIns="121900" tIns="60933" rIns="121900" bIns="60933" anchor="t" anchorCtr="0">
              <a:noAutofit/>
            </a:bodyPr>
            <a:lstStyle/>
            <a:p>
              <a:pPr algn="r" defTabSz="1219170">
                <a:buSzPct val="25000"/>
              </a:pPr>
              <a:r>
                <a:rPr lang="en" sz="1733" b="1" kern="0" dirty="0">
                  <a:solidFill>
                    <a:srgbClr val="002060"/>
                  </a:solidFill>
                  <a:latin typeface="Source Sans Pro" panose="020B0604020202020204" charset="0"/>
                  <a:ea typeface="Source Sans Pro"/>
                  <a:cs typeface="Source Sans Pro"/>
                  <a:sym typeface="Source Sans Pro"/>
                </a:rPr>
                <a:t>Type 1: Semantic Search</a:t>
              </a:r>
            </a:p>
          </p:txBody>
        </p:sp>
      </p:grpSp>
      <p:sp>
        <p:nvSpPr>
          <p:cNvPr id="65" name="Shape 968"/>
          <p:cNvSpPr/>
          <p:nvPr/>
        </p:nvSpPr>
        <p:spPr>
          <a:xfrm>
            <a:off x="4288494" y="5001716"/>
            <a:ext cx="453279" cy="4533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8324A"/>
          </a:solidFill>
          <a:ln>
            <a:noFill/>
          </a:ln>
        </p:spPr>
        <p:txBody>
          <a:bodyPr lIns="121900" tIns="121900" rIns="121900" bIns="121900" anchor="ctr" anchorCtr="0">
            <a:noAutofit/>
          </a:bodyPr>
          <a:lstStyle/>
          <a:p>
            <a:pPr defTabSz="1219170"/>
            <a:endParaRPr sz="1867" kern="0" dirty="0">
              <a:solidFill>
                <a:srgbClr val="000000"/>
              </a:solidFill>
              <a:latin typeface="Arial"/>
              <a:cs typeface="Arial"/>
              <a:sym typeface="Arial"/>
            </a:endParaRPr>
          </a:p>
        </p:txBody>
      </p:sp>
      <p:sp>
        <p:nvSpPr>
          <p:cNvPr id="67" name="Shape 968"/>
          <p:cNvSpPr/>
          <p:nvPr/>
        </p:nvSpPr>
        <p:spPr>
          <a:xfrm>
            <a:off x="4368369" y="2232799"/>
            <a:ext cx="453279" cy="4533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8324A"/>
          </a:solidFill>
          <a:ln>
            <a:noFill/>
          </a:ln>
        </p:spPr>
        <p:txBody>
          <a:bodyPr lIns="121900" tIns="121900" rIns="121900" bIns="121900" anchor="ctr" anchorCtr="0">
            <a:noAutofit/>
          </a:bodyPr>
          <a:lstStyle/>
          <a:p>
            <a:pPr defTabSz="1219170"/>
            <a:endParaRPr sz="1867" kern="0" dirty="0">
              <a:solidFill>
                <a:srgbClr val="000000"/>
              </a:solidFill>
              <a:latin typeface="Arial"/>
              <a:cs typeface="Arial"/>
              <a:sym typeface="Arial"/>
            </a:endParaRPr>
          </a:p>
        </p:txBody>
      </p:sp>
      <p:sp>
        <p:nvSpPr>
          <p:cNvPr id="68" name="Shape 968"/>
          <p:cNvSpPr/>
          <p:nvPr/>
        </p:nvSpPr>
        <p:spPr>
          <a:xfrm>
            <a:off x="7064319" y="2182145"/>
            <a:ext cx="453279" cy="4533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28324A"/>
          </a:solidFill>
          <a:ln>
            <a:noFill/>
          </a:ln>
        </p:spPr>
        <p:txBody>
          <a:bodyPr lIns="121900" tIns="121900" rIns="121900" bIns="121900" anchor="ctr" anchorCtr="0">
            <a:noAutofit/>
          </a:bodyPr>
          <a:lstStyle/>
          <a:p>
            <a:pPr defTabSz="1219170"/>
            <a:endParaRPr sz="1867" kern="0" dirty="0">
              <a:solidFill>
                <a:srgbClr val="000000"/>
              </a:solidFill>
              <a:latin typeface="Arial"/>
              <a:cs typeface="Arial"/>
              <a:sym typeface="Arial"/>
            </a:endParaRPr>
          </a:p>
        </p:txBody>
      </p:sp>
      <p:sp>
        <p:nvSpPr>
          <p:cNvPr id="69" name="Shape 970"/>
          <p:cNvSpPr/>
          <p:nvPr/>
        </p:nvSpPr>
        <p:spPr>
          <a:xfrm>
            <a:off x="7082684" y="4982659"/>
            <a:ext cx="457403" cy="457375"/>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28324A"/>
          </a:solidFill>
          <a:ln>
            <a:noFill/>
          </a:ln>
        </p:spPr>
        <p:txBody>
          <a:bodyPr lIns="121900" tIns="121900" rIns="121900" bIns="121900" anchor="ctr" anchorCtr="0">
            <a:noAutofit/>
          </a:bodyPr>
          <a:lstStyle/>
          <a:p>
            <a:pPr defTabSz="1219170"/>
            <a:endParaRPr sz="1867" kern="0" dirty="0">
              <a:solidFill>
                <a:srgbClr val="000000"/>
              </a:solidFill>
              <a:latin typeface="Arial"/>
              <a:cs typeface="Arial"/>
              <a:sym typeface="Arial"/>
            </a:endParaRPr>
          </a:p>
        </p:txBody>
      </p:sp>
      <p:sp>
        <p:nvSpPr>
          <p:cNvPr id="3" name="TextBox 2"/>
          <p:cNvSpPr txBox="1"/>
          <p:nvPr/>
        </p:nvSpPr>
        <p:spPr>
          <a:xfrm>
            <a:off x="4698207" y="1027096"/>
            <a:ext cx="2487677" cy="1077218"/>
          </a:xfrm>
          <a:prstGeom prst="rect">
            <a:avLst/>
          </a:prstGeom>
          <a:noFill/>
        </p:spPr>
        <p:txBody>
          <a:bodyPr wrap="square" rtlCol="0">
            <a:spAutoFit/>
          </a:bodyPr>
          <a:lstStyle/>
          <a:p>
            <a:pPr marL="0" lvl="1" algn="ctr" defTabSz="1219170"/>
            <a:r>
              <a:rPr lang="en-US" sz="1600" kern="0" dirty="0">
                <a:solidFill>
                  <a:srgbClr val="000000"/>
                </a:solidFill>
                <a:latin typeface="Source Sans Pro" panose="020B0604020202020204" charset="0"/>
                <a:cs typeface="Arial"/>
                <a:sym typeface="Arial"/>
              </a:rPr>
              <a:t>Learn &amp; Detect Variations of known threats through Behavioral Analysis</a:t>
            </a:r>
          </a:p>
          <a:p>
            <a:pPr algn="ctr" defTabSz="1219170"/>
            <a:endParaRPr lang="en-US" sz="1600" kern="0" dirty="0">
              <a:solidFill>
                <a:srgbClr val="000000"/>
              </a:solidFill>
              <a:latin typeface="Source Sans Pro" panose="020B0604020202020204" charset="0"/>
              <a:cs typeface="Arial"/>
              <a:sym typeface="Arial"/>
            </a:endParaRPr>
          </a:p>
        </p:txBody>
      </p:sp>
      <p:sp>
        <p:nvSpPr>
          <p:cNvPr id="4" name="TextBox 3"/>
          <p:cNvSpPr txBox="1"/>
          <p:nvPr/>
        </p:nvSpPr>
        <p:spPr>
          <a:xfrm>
            <a:off x="2300357" y="3386723"/>
            <a:ext cx="1939403" cy="830997"/>
          </a:xfrm>
          <a:prstGeom prst="rect">
            <a:avLst/>
          </a:prstGeom>
          <a:noFill/>
        </p:spPr>
        <p:txBody>
          <a:bodyPr wrap="square" rtlCol="0">
            <a:spAutoFit/>
          </a:bodyPr>
          <a:lstStyle/>
          <a:p>
            <a:pPr marL="0" lvl="1" defTabSz="1219170"/>
            <a:r>
              <a:rPr lang="en-US" sz="1600" kern="0" dirty="0">
                <a:solidFill>
                  <a:srgbClr val="000000"/>
                </a:solidFill>
                <a:latin typeface="Source Sans Pro" panose="020B0604020202020204" charset="0"/>
                <a:cs typeface="Arial"/>
                <a:sym typeface="Arial"/>
              </a:rPr>
              <a:t>Identify New or Unknown Threats</a:t>
            </a:r>
          </a:p>
          <a:p>
            <a:pPr defTabSz="1219170"/>
            <a:endParaRPr lang="en-US" sz="1600" kern="0" dirty="0">
              <a:solidFill>
                <a:srgbClr val="000000"/>
              </a:solidFill>
              <a:latin typeface="Source Sans Pro" panose="020B0604020202020204" charset="0"/>
              <a:cs typeface="Arial"/>
              <a:sym typeface="Arial"/>
            </a:endParaRPr>
          </a:p>
        </p:txBody>
      </p:sp>
      <p:sp>
        <p:nvSpPr>
          <p:cNvPr id="5" name="TextBox 4"/>
          <p:cNvSpPr txBox="1"/>
          <p:nvPr/>
        </p:nvSpPr>
        <p:spPr>
          <a:xfrm>
            <a:off x="7878511" y="3146085"/>
            <a:ext cx="3149600" cy="1323439"/>
          </a:xfrm>
          <a:prstGeom prst="rect">
            <a:avLst/>
          </a:prstGeom>
          <a:noFill/>
        </p:spPr>
        <p:txBody>
          <a:bodyPr wrap="square" rtlCol="0">
            <a:spAutoFit/>
          </a:bodyPr>
          <a:lstStyle/>
          <a:p>
            <a:pPr marL="0" lvl="1" defTabSz="1219170"/>
            <a:r>
              <a:rPr lang="en-US" sz="1600" kern="0" dirty="0">
                <a:solidFill>
                  <a:srgbClr val="000000"/>
                </a:solidFill>
                <a:latin typeface="Source Sans Pro" panose="020B0604020202020204" charset="0"/>
                <a:cs typeface="Arial"/>
                <a:sym typeface="Arial"/>
              </a:rPr>
              <a:t>Contextual Awareness through Machine Learning: achieves optimal learning patterns by detecting patterns and associations</a:t>
            </a:r>
          </a:p>
        </p:txBody>
      </p:sp>
    </p:spTree>
    <p:extLst>
      <p:ext uri="{BB962C8B-B14F-4D97-AF65-F5344CB8AC3E}">
        <p14:creationId xmlns:p14="http://schemas.microsoft.com/office/powerpoint/2010/main" val="3199962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4518</TotalTime>
  <Words>1825</Words>
  <Application>Microsoft Office PowerPoint</Application>
  <PresentationFormat>Widescreen</PresentationFormat>
  <Paragraphs>189</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Oswald</vt:lpstr>
      <vt:lpstr>Source Sans Pro</vt:lpstr>
      <vt:lpstr>Wingdings</vt:lpstr>
      <vt:lpstr>Wingdings 3</vt:lpstr>
      <vt:lpstr>Ion</vt:lpstr>
      <vt:lpstr> </vt:lpstr>
      <vt:lpstr>About the Company</vt:lpstr>
      <vt:lpstr>What We Do</vt:lpstr>
      <vt:lpstr>Cybersecurity</vt:lpstr>
      <vt:lpstr>PowerPoint Presentation</vt:lpstr>
      <vt:lpstr>PASS Cybersecurity System</vt:lpstr>
      <vt:lpstr>PowerPoint Presentation</vt:lpstr>
      <vt:lpstr>HOW IT WORKS…</vt:lpstr>
      <vt:lpstr>Patented Artificial Intelligence (AI) Capabilities</vt:lpstr>
      <vt:lpstr>PowerPoint Presentation</vt:lpstr>
      <vt:lpstr>Digital Rights Management</vt:lpstr>
      <vt:lpstr>REMTCS Digital Rights Management (DRM)</vt:lpstr>
      <vt:lpstr>Secure Energy Solutions</vt:lpstr>
      <vt:lpstr>REMTCS Energy Solutions</vt:lpstr>
      <vt:lpstr>Customizable and scalable battery storage for varying applications across multiple segments including commercial, industrial, utility energy storage and micro grid operations.</vt:lpstr>
      <vt:lpstr>Features incorporated in our module PowerGrid design: </vt:lpstr>
      <vt:lpstr>REMTCS Secure Energy Solutions</vt:lpstr>
      <vt:lpstr>Advisory Services</vt:lpstr>
      <vt:lpstr>REMTCS Government Contractor Advisory Services  Assisting businesses of all sizes with establishing or revising security and risk management processes.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REMTCS </dc:title>
  <dc:creator>Jason Behrend</dc:creator>
  <cp:lastModifiedBy>Jason Behrend</cp:lastModifiedBy>
  <cp:revision>44</cp:revision>
  <dcterms:created xsi:type="dcterms:W3CDTF">2019-06-09T13:42:04Z</dcterms:created>
  <dcterms:modified xsi:type="dcterms:W3CDTF">2019-06-26T15:46:03Z</dcterms:modified>
</cp:coreProperties>
</file>